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88" r:id="rId17"/>
    <p:sldId id="287" r:id="rId18"/>
    <p:sldId id="279" r:id="rId19"/>
    <p:sldId id="282" r:id="rId20"/>
    <p:sldId id="283" r:id="rId21"/>
    <p:sldId id="285" r:id="rId22"/>
    <p:sldId id="284" r:id="rId23"/>
    <p:sldId id="257" r:id="rId2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36D6"/>
    <a:srgbClr val="6699FF"/>
    <a:srgbClr val="FF0066"/>
    <a:srgbClr val="00CC66"/>
    <a:srgbClr val="00CC00"/>
    <a:srgbClr val="66CCFF"/>
    <a:srgbClr val="99CCFF"/>
    <a:srgbClr val="00FF99"/>
    <a:srgbClr val="FFF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>
        <p:scale>
          <a:sx n="80" d="100"/>
          <a:sy n="80" d="100"/>
        </p:scale>
        <p:origin x="-108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F16F3EB-FAE7-4C53-B420-29920A822690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BD9E3DE-E27D-4D19-BC9B-6FD66ECED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1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9E3DE-E27D-4D19-BC9B-6FD66ECED38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66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9E3DE-E27D-4D19-BC9B-6FD66ECED38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9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F164-3DFC-4134-A63F-8F7E3C6079BE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9AB2-7567-4C87-9C38-F198B4E3A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60919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F164-3DFC-4134-A63F-8F7E3C6079BE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9AB2-7567-4C87-9C38-F198B4E3A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8532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F164-3DFC-4134-A63F-8F7E3C6079BE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9AB2-7567-4C87-9C38-F198B4E3A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1867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F164-3DFC-4134-A63F-8F7E3C6079BE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9AB2-7567-4C87-9C38-F198B4E3A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12196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F164-3DFC-4134-A63F-8F7E3C6079BE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9AB2-7567-4C87-9C38-F198B4E3A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58102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F164-3DFC-4134-A63F-8F7E3C6079BE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9AB2-7567-4C87-9C38-F198B4E3A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86473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F164-3DFC-4134-A63F-8F7E3C6079BE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9AB2-7567-4C87-9C38-F198B4E3A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94393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F164-3DFC-4134-A63F-8F7E3C6079BE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9AB2-7567-4C87-9C38-F198B4E3A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86048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F164-3DFC-4134-A63F-8F7E3C6079BE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9AB2-7567-4C87-9C38-F198B4E3A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79717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F164-3DFC-4134-A63F-8F7E3C6079BE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9AB2-7567-4C87-9C38-F198B4E3A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97231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F164-3DFC-4134-A63F-8F7E3C6079BE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9AB2-7567-4C87-9C38-F198B4E3A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5700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66CCFF"/>
            </a:gs>
            <a:gs pos="99000">
              <a:srgbClr val="6699FF">
                <a:alpha val="48627"/>
              </a:srgbClr>
            </a:gs>
            <a:gs pos="0">
              <a:srgbClr val="FF3399"/>
            </a:gs>
            <a:gs pos="0">
              <a:srgbClr val="FF6633">
                <a:lumMod val="44000"/>
                <a:lumOff val="56000"/>
                <a:alpha val="47000"/>
              </a:srgbClr>
            </a:gs>
            <a:gs pos="19000">
              <a:srgbClr val="FFFF69">
                <a:lumMod val="64000"/>
                <a:lumOff val="36000"/>
              </a:srgbClr>
            </a:gs>
            <a:gs pos="61000">
              <a:srgbClr val="00FF99"/>
            </a:gs>
            <a:gs pos="80000">
              <a:srgbClr val="99CCFF">
                <a:alpha val="48235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DF164-3DFC-4134-A63F-8F7E3C6079BE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09AB2-7567-4C87-9C38-F198B4E3A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9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funny-pictures.nanopics.ru/view/16198031" TargetMode="External"/><Relationship Id="rId3" Type="http://schemas.openxmlformats.org/officeDocument/2006/relationships/hyperlink" Target="http://rebenok.lives.biz.ua/igra-sup.html" TargetMode="External"/><Relationship Id="rId7" Type="http://schemas.openxmlformats.org/officeDocument/2006/relationships/hyperlink" Target="http://postcaval.userforum.ru/viewtopic.php?id=272" TargetMode="External"/><Relationship Id="rId2" Type="http://schemas.openxmlformats.org/officeDocument/2006/relationships/hyperlink" Target="http://www.liveinternet.ru/users/blue_carrot/quotes/page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internet.ru/users/rosinka7304/blog/page298.html" TargetMode="External"/><Relationship Id="rId11" Type="http://schemas.openxmlformats.org/officeDocument/2006/relationships/hyperlink" Target="http://zdoroviedetey.ru/" TargetMode="External"/><Relationship Id="rId5" Type="http://schemas.openxmlformats.org/officeDocument/2006/relationships/hyperlink" Target="http://www.liveinternet.ru/users/tmarinina/post363491888/" TargetMode="External"/><Relationship Id="rId10" Type="http://schemas.openxmlformats.org/officeDocument/2006/relationships/hyperlink" Target="http://www.mamin-butik.ru/artblock_1578.html" TargetMode="External"/><Relationship Id="rId4" Type="http://schemas.openxmlformats.org/officeDocument/2006/relationships/hyperlink" Target="http://www.playcast.ru/" TargetMode="External"/><Relationship Id="rId9" Type="http://schemas.openxmlformats.org/officeDocument/2006/relationships/hyperlink" Target="http://gdouzdravushka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g-fotki.yandex.ru/get/9303/16969765.165/0_7b40a_b6fe8d15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4" y="1268760"/>
            <a:ext cx="3442588" cy="212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4207" y="332656"/>
            <a:ext cx="5226265" cy="2401557"/>
          </a:xfr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Презентация </a:t>
            </a:r>
            <a:br>
              <a:rPr lang="ru-RU" sz="2400" b="1" dirty="0" smtClean="0">
                <a:solidFill>
                  <a:srgbClr val="00206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среднесрочного проекта в подготовительной группе «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Барбарики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» на тему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Здоровым быть здорово!</a:t>
            </a:r>
            <a:endParaRPr lang="ru-RU" sz="28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301" y="4725144"/>
            <a:ext cx="3456384" cy="1656184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i="1" dirty="0">
                <a:solidFill>
                  <a:schemeClr val="tx1"/>
                </a:solidFill>
              </a:rPr>
              <a:t>Автор 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r>
              <a:rPr lang="ru-RU" sz="2000" b="1" i="1" dirty="0" err="1" smtClean="0">
                <a:solidFill>
                  <a:schemeClr val="tx1"/>
                </a:solidFill>
              </a:rPr>
              <a:t>Моллаева</a:t>
            </a:r>
            <a:r>
              <a:rPr lang="ru-RU" sz="2000" b="1" i="1" dirty="0" smtClean="0">
                <a:solidFill>
                  <a:schemeClr val="tx1"/>
                </a:solidFill>
              </a:rPr>
              <a:t> Динара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Абдулкадыровна</a:t>
            </a:r>
            <a:endParaRPr lang="ru-RU" sz="2000" b="1" i="1" dirty="0">
              <a:solidFill>
                <a:schemeClr val="tx1"/>
              </a:solidFill>
            </a:endParaRPr>
          </a:p>
          <a:p>
            <a:r>
              <a:rPr lang="ru-RU" sz="2000" b="1" i="1" dirty="0">
                <a:solidFill>
                  <a:schemeClr val="tx1"/>
                </a:solidFill>
              </a:rPr>
              <a:t> воспитатель 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МБДОУ д/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с«Ромашка</a:t>
            </a:r>
            <a:r>
              <a:rPr lang="ru-RU" sz="2000" b="1" i="1" dirty="0" smtClean="0">
                <a:solidFill>
                  <a:schemeClr val="tx1"/>
                </a:solidFill>
              </a:rPr>
              <a:t>» </a:t>
            </a:r>
          </a:p>
          <a:p>
            <a:r>
              <a:rPr lang="ru-RU" sz="2000" b="1" i="1" dirty="0" err="1">
                <a:solidFill>
                  <a:schemeClr val="tx1"/>
                </a:solidFill>
              </a:rPr>
              <a:t>с</a:t>
            </a:r>
            <a:r>
              <a:rPr lang="ru-RU" sz="2000" b="1" i="1" dirty="0" err="1" smtClean="0">
                <a:solidFill>
                  <a:schemeClr val="tx1"/>
                </a:solidFill>
              </a:rPr>
              <a:t>.Костек</a:t>
            </a:r>
            <a:endParaRPr lang="ru-RU" sz="2000" b="1" i="1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1028" name="Picture 4" descr="http://img-fotki.yandex.ru/get/9474/218307002.12/0_e8210_db464e90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4" y="404664"/>
            <a:ext cx="2704464" cy="205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ebenok.lives.biz.ua/wp-content/uploads/2015/03/mach-su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16" y="2924944"/>
            <a:ext cx="4089115" cy="32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laycast.ru/uploads/2014/11/28/108378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07" y="5294609"/>
            <a:ext cx="5497590" cy="14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9493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5"/>
            <a:ext cx="8424936" cy="624786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                     </a:t>
            </a:r>
          </a:p>
          <a:p>
            <a:pPr algn="ctr"/>
            <a:r>
              <a:rPr lang="ru-RU" sz="2800" b="1" dirty="0">
                <a:solidFill>
                  <a:srgbClr val="FF0066"/>
                </a:solidFill>
              </a:rPr>
              <a:t> </a:t>
            </a:r>
            <a:r>
              <a:rPr lang="ru-RU" sz="2800" b="1" dirty="0" smtClean="0">
                <a:solidFill>
                  <a:srgbClr val="FF0066"/>
                </a:solidFill>
              </a:rPr>
              <a:t>                                   </a:t>
            </a:r>
            <a:r>
              <a:rPr lang="ru-RU" sz="3200" b="1" dirty="0" smtClean="0">
                <a:solidFill>
                  <a:srgbClr val="FF0066"/>
                </a:solidFill>
              </a:rPr>
              <a:t>Этапы </a:t>
            </a:r>
            <a:r>
              <a:rPr lang="ru-RU" sz="3200" b="1" dirty="0">
                <a:solidFill>
                  <a:srgbClr val="FF0066"/>
                </a:solidFill>
              </a:rPr>
              <a:t>работы над Проектом</a:t>
            </a:r>
            <a:r>
              <a:rPr lang="ru-RU" sz="3200" b="1" dirty="0" smtClean="0">
                <a:solidFill>
                  <a:srgbClr val="FF0066"/>
                </a:solidFill>
              </a:rPr>
              <a:t>:</a:t>
            </a:r>
          </a:p>
          <a:p>
            <a:endParaRPr lang="ru-RU" sz="2800" dirty="0">
              <a:solidFill>
                <a:srgbClr val="FF006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                              1. Подготовительный</a:t>
            </a:r>
            <a:r>
              <a:rPr lang="ru-RU" sz="2400" dirty="0"/>
              <a:t> </a:t>
            </a:r>
            <a:r>
              <a:rPr lang="ru-RU" sz="2400" dirty="0" smtClean="0"/>
              <a:t>                  </a:t>
            </a:r>
          </a:p>
          <a:p>
            <a:pPr algn="r"/>
            <a:endParaRPr lang="ru-RU" sz="2400" b="1" i="1" dirty="0" smtClean="0"/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                                                       </a:t>
            </a:r>
            <a:r>
              <a:rPr lang="ru-RU" sz="2000" b="1" i="1" dirty="0" smtClean="0"/>
              <a:t>Содержание деятельности 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                                                                     воспитателя </a:t>
            </a:r>
            <a:r>
              <a:rPr lang="ru-RU" sz="2000" b="1" i="1" dirty="0"/>
              <a:t>и </a:t>
            </a:r>
            <a:r>
              <a:rPr lang="ru-RU" sz="2000" b="1" i="1" dirty="0" smtClean="0"/>
              <a:t>детей:</a:t>
            </a:r>
            <a:endParaRPr lang="ru-RU" sz="2000" b="1" i="1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/>
              <a:t>определение </a:t>
            </a:r>
            <a:r>
              <a:rPr lang="ru-RU" sz="2000" dirty="0"/>
              <a:t>темы Проекта;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000" dirty="0"/>
              <a:t>формулировка цели и определение задач</a:t>
            </a:r>
            <a:r>
              <a:rPr lang="ru-RU" sz="2000" dirty="0" smtClean="0"/>
              <a:t>; 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000" dirty="0"/>
              <a:t>подборка материала по теме Проекта (литература, наглядный материал, дидактические, подвижные, сюжетные игры, физкультминутки, фотографии);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000" dirty="0"/>
              <a:t>составление плана основного этапа Проекта.</a:t>
            </a:r>
          </a:p>
          <a:p>
            <a:pPr algn="ctr"/>
            <a:r>
              <a:rPr lang="ru-RU" sz="2000" b="1" i="1" dirty="0"/>
              <a:t>Работа с родителями:</a:t>
            </a:r>
            <a:endParaRPr lang="ru-RU" sz="2000" b="1" dirty="0"/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000" dirty="0"/>
              <a:t>беседа с родителями о предстоящей работе.</a:t>
            </a:r>
          </a:p>
          <a:p>
            <a:r>
              <a:rPr lang="ru-RU" sz="2000" b="1" i="1" dirty="0"/>
              <a:t>Срок реализации:</a:t>
            </a:r>
            <a:r>
              <a:rPr lang="ru-RU" sz="2000" b="1" dirty="0"/>
              <a:t> </a:t>
            </a:r>
            <a:r>
              <a:rPr lang="ru-RU" sz="2000" dirty="0" smtClean="0"/>
              <a:t>01.11– 10.11.2019г</a:t>
            </a:r>
            <a:r>
              <a:rPr lang="ru-RU" sz="2000" dirty="0"/>
              <a:t>. 	</a:t>
            </a:r>
          </a:p>
          <a:p>
            <a:r>
              <a:rPr lang="ru-RU" sz="2000" b="1" i="1" dirty="0"/>
              <a:t>Ответственные за выполнение:</a:t>
            </a:r>
            <a:r>
              <a:rPr lang="ru-RU" sz="2000" dirty="0"/>
              <a:t> воспитатель, родители.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7" name="Picture 3" descr="C:\Users\Елена\Pictures\здоровь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4"/>
            <a:ext cx="2376264" cy="2386105"/>
          </a:xfrm>
          <a:prstGeom prst="rect">
            <a:avLst/>
          </a:prstGeom>
          <a:ln w="38100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776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760640" cy="648072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2</a:t>
            </a:r>
            <a:r>
              <a:rPr lang="ru-RU" sz="3100" b="1" dirty="0">
                <a:solidFill>
                  <a:srgbClr val="7030A0"/>
                </a:solidFill>
              </a:rPr>
              <a:t>. Основной (исследовательский)</a:t>
            </a:r>
            <a:r>
              <a:rPr lang="ru-RU" sz="3100" dirty="0">
                <a:solidFill>
                  <a:srgbClr val="7030A0"/>
                </a:solidFill>
              </a:rPr>
              <a:t/>
            </a:r>
            <a:br>
              <a:rPr lang="ru-RU" sz="3100" dirty="0">
                <a:solidFill>
                  <a:srgbClr val="7030A0"/>
                </a:solidFill>
              </a:rPr>
            </a:br>
            <a:endParaRPr lang="ru-RU" sz="31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00600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Беседы «Что такое здоровье?», «Как устроено тело человека?», «Одежда и здоровье»; 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НОД «В гостях у доктора Айболита»;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инсценировка стихотворения А.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Барто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«Девочка-чумазая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»;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образовательная ситуация «Чудо-дерево» (о полезных и вредных продуктах); 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НОД «Лучики здоровья»;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пластилинография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«Как мы делаем зарядку»; 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работа в раскрасках на тему «Здоровый образ жизни»; 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рассматривание картины «Активный отдых летом»; 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 чтение детям художественной литературы К. Чуковского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Мойдодыр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», «Айболит», А.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Барто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«Девочка – чумазая», Е. Кан «Наша зарядка», Р.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Корман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«Микробы и мыло»; Т.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Шорыгиной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«Беседы о здоровье».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рассматривание картинок «Виды спорта»; 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игры в лото «Фрукты», «Овощи», «Еда», «Спортивный инвентарь»; 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подвижные игры, спортивные эстафеты; </a:t>
            </a:r>
          </a:p>
          <a:p>
            <a:pPr lvl="0"/>
            <a:r>
              <a:rPr lang="ru-RU" sz="1400" dirty="0">
                <a:latin typeface="Arial" pitchFamily="34" charset="0"/>
                <a:cs typeface="Arial" pitchFamily="34" charset="0"/>
              </a:rPr>
              <a:t>свободная деятельность в уголке двигательной активности с использованием спортивного и нетрадиционного оборудования; </a:t>
            </a:r>
          </a:p>
          <a:p>
            <a:pPr marL="0" indent="0"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207581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488832" cy="778098"/>
          </a:xfrm>
        </p:spPr>
        <p:txBody>
          <a:bodyPr>
            <a:normAutofit/>
          </a:bodyPr>
          <a:lstStyle/>
          <a:p>
            <a:r>
              <a:rPr lang="ru-RU" sz="3200" dirty="0"/>
              <a:t>НОД «В гостях у доктора Айболита»</a:t>
            </a:r>
          </a:p>
        </p:txBody>
      </p:sp>
      <p:pic>
        <p:nvPicPr>
          <p:cNvPr id="2050" name="Picture 2" descr="C:\Users\comp\Downloads\IMG-20200320-WA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90" y="908720"/>
            <a:ext cx="657894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009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49006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cs typeface="Arial" pitchFamily="34" charset="0"/>
              </a:rPr>
              <a:t>Инсценировка </a:t>
            </a:r>
            <a:r>
              <a:rPr lang="ru-RU" sz="2400" dirty="0">
                <a:cs typeface="Arial" pitchFamily="34" charset="0"/>
              </a:rPr>
              <a:t>стихотворения А. </a:t>
            </a:r>
            <a:r>
              <a:rPr lang="ru-RU" sz="2400" dirty="0" err="1">
                <a:cs typeface="Arial" pitchFamily="34" charset="0"/>
              </a:rPr>
              <a:t>Барто</a:t>
            </a:r>
            <a:r>
              <a:rPr lang="ru-RU" sz="2400" dirty="0">
                <a:cs typeface="Arial" pitchFamily="34" charset="0"/>
              </a:rPr>
              <a:t> «Девочка-чумазая»</a:t>
            </a:r>
            <a:br>
              <a:rPr lang="ru-RU" sz="2400" dirty="0">
                <a:cs typeface="Arial" pitchFamily="34" charset="0"/>
              </a:rPr>
            </a:br>
            <a:endParaRPr lang="ru-RU" sz="2400" dirty="0">
              <a:cs typeface="Arial" pitchFamily="34" charset="0"/>
            </a:endParaRPr>
          </a:p>
        </p:txBody>
      </p:sp>
      <p:pic>
        <p:nvPicPr>
          <p:cNvPr id="3074" name="Picture 2" descr="C:\Users\comp\Downloads\IMG-20200320-WA0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176120" cy="538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595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08712" cy="418058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cs typeface="Arial" pitchFamily="34" charset="0"/>
              </a:rPr>
              <a:t>НОД </a:t>
            </a:r>
            <a:r>
              <a:rPr lang="ru-RU" sz="2800" dirty="0">
                <a:cs typeface="Arial" pitchFamily="34" charset="0"/>
              </a:rPr>
              <a:t>«Витамины нужны всем</a:t>
            </a:r>
            <a:r>
              <a:rPr lang="ru-RU" sz="2800" dirty="0" smtClean="0">
                <a:cs typeface="Arial" pitchFamily="34" charset="0"/>
              </a:rPr>
              <a:t>» </a:t>
            </a:r>
            <a:r>
              <a:rPr lang="ru-RU" sz="2800" dirty="0">
                <a:cs typeface="Arial" pitchFamily="34" charset="0"/>
              </a:rPr>
              <a:t/>
            </a:r>
            <a:br>
              <a:rPr lang="ru-RU" sz="2800" dirty="0">
                <a:cs typeface="Arial" pitchFamily="34" charset="0"/>
              </a:rPr>
            </a:br>
            <a:endParaRPr lang="ru-RU" sz="2800" dirty="0">
              <a:cs typeface="Arial" pitchFamily="34" charset="0"/>
            </a:endParaRPr>
          </a:p>
        </p:txBody>
      </p:sp>
      <p:pic>
        <p:nvPicPr>
          <p:cNvPr id="1026" name="Picture 2" descr="https://ds04.infourok.ru/uploads/ex/1057/000505de-dba1c783/1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00" y="1052736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861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/>
              <a:t>О</a:t>
            </a:r>
            <a:r>
              <a:rPr lang="ru-RU" sz="2800" dirty="0" smtClean="0"/>
              <a:t>бразовательная </a:t>
            </a:r>
            <a:r>
              <a:rPr lang="ru-RU" sz="2800" dirty="0"/>
              <a:t>ситуация «Чудо-дерево» </a:t>
            </a:r>
          </a:p>
        </p:txBody>
      </p:sp>
      <p:pic>
        <p:nvPicPr>
          <p:cNvPr id="4098" name="Picture 2" descr="C:\Users\comp\Downloads\IMG-20200320-WA0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888"/>
            <a:ext cx="7440149" cy="55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588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ЛУЧИКИ-ЗДОРОВЬЯ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flipV="1">
            <a:off x="3779912" y="4797152"/>
            <a:ext cx="144016" cy="720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https://ds3vla.edumsko.ru/uploads/1000/948/about/news/06863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64777"/>
            <a:ext cx="7010843" cy="466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872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Самостоятельная деятельность: рассматривание картинок, буклетов, дидактические игры.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flipV="1">
            <a:off x="3779912" y="4797152"/>
            <a:ext cx="144016" cy="720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7" descr="C:\Users\Елена\Desktop\фото здоровье\IMG_00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"/>
          <a:stretch/>
        </p:blipFill>
        <p:spPr bwMode="auto">
          <a:xfrm rot="5400000">
            <a:off x="1823988" y="508498"/>
            <a:ext cx="5216461" cy="70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984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Pictures\Фото ЗОЖ 2016\фото здоровье\IMG_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3343"/>
            <a:ext cx="7248000" cy="54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Елена\Pictures\Фото ЗОЖ 2016\фото здоровье\IMG_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08" y="1169343"/>
            <a:ext cx="72000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562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Р</a:t>
            </a:r>
            <a:r>
              <a:rPr lang="ru-RU" sz="2800" dirty="0" smtClean="0"/>
              <a:t>абота </a:t>
            </a:r>
            <a:r>
              <a:rPr lang="ru-RU" sz="2800" dirty="0"/>
              <a:t>в раскрасках на тему «Здоровый образ жизни</a:t>
            </a:r>
            <a:r>
              <a:rPr lang="ru-RU" sz="2800" dirty="0" smtClean="0"/>
              <a:t>»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10697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Игры в уголке двигательной активности</a:t>
            </a:r>
            <a:endParaRPr lang="ru-RU" sz="3200" dirty="0"/>
          </a:p>
        </p:txBody>
      </p:sp>
      <p:pic>
        <p:nvPicPr>
          <p:cNvPr id="5122" name="Picture 2" descr="C:\Users\comp\Downloads\20200320_100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52" y="980728"/>
            <a:ext cx="7155627" cy="536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683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467544" y="332656"/>
            <a:ext cx="8352928" cy="5976664"/>
          </a:xfrm>
          <a:prstGeom prst="verticalScroll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itchFamily="66" charset="0"/>
              </a:rPr>
              <a:t>«Здоровье – важнейший труд воспитателя.</a:t>
            </a:r>
            <a:br>
              <a:rPr lang="ru-RU" sz="3200" dirty="0">
                <a:latin typeface="Monotype Corsiva" pitchFamily="66" charset="0"/>
              </a:rPr>
            </a:br>
            <a:r>
              <a:rPr lang="ru-RU" sz="3200" dirty="0">
                <a:latin typeface="Monotype Corsiva" pitchFamily="66" charset="0"/>
              </a:rPr>
              <a:t>От жизнерадостности и бодрости детей </a:t>
            </a:r>
            <a:endParaRPr lang="ru-RU" sz="3200" dirty="0" smtClean="0">
              <a:latin typeface="Monotype Corsiva" pitchFamily="66" charset="0"/>
            </a:endParaRP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зависит </a:t>
            </a:r>
            <a:r>
              <a:rPr lang="ru-RU" sz="3200" dirty="0">
                <a:latin typeface="Monotype Corsiva" pitchFamily="66" charset="0"/>
              </a:rPr>
              <a:t>их </a:t>
            </a:r>
            <a:r>
              <a:rPr lang="ru-RU" sz="3200" dirty="0" smtClean="0">
                <a:latin typeface="Monotype Corsiva" pitchFamily="66" charset="0"/>
              </a:rPr>
              <a:t> духовная </a:t>
            </a:r>
            <a:r>
              <a:rPr lang="ru-RU" sz="3200" dirty="0">
                <a:latin typeface="Monotype Corsiva" pitchFamily="66" charset="0"/>
              </a:rPr>
              <a:t>жизнь, мировоззрение, умственное развитие,</a:t>
            </a:r>
            <a:br>
              <a:rPr lang="ru-RU" sz="3200" dirty="0">
                <a:latin typeface="Monotype Corsiva" pitchFamily="66" charset="0"/>
              </a:rPr>
            </a:br>
            <a:r>
              <a:rPr lang="ru-RU" sz="3200" dirty="0">
                <a:latin typeface="Monotype Corsiva" pitchFamily="66" charset="0"/>
              </a:rPr>
              <a:t>прочность знаний, вера в свои силы»</a:t>
            </a: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В.А</a:t>
            </a:r>
            <a:r>
              <a:rPr lang="ru-RU" sz="2800" dirty="0">
                <a:latin typeface="Monotype Corsiva" pitchFamily="66" charset="0"/>
              </a:rPr>
              <a:t>. Сухомлинский.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8027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85010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Работа с родителями: консультации, беседы</a:t>
            </a:r>
            <a:endParaRPr lang="ru-RU" sz="3200" dirty="0"/>
          </a:p>
        </p:txBody>
      </p:sp>
      <p:pic>
        <p:nvPicPr>
          <p:cNvPr id="3074" name="Picture 2" descr="C:\Users\Елена\Pictures\Фото ЗОЖ 2016\фото здоровье\IMG_0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"/>
          <a:stretch/>
        </p:blipFill>
        <p:spPr bwMode="auto">
          <a:xfrm>
            <a:off x="959805" y="1700808"/>
            <a:ext cx="3521192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Pictures\Фото ЗОЖ 2016\фото здоровье\IMG_003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1705967"/>
            <a:ext cx="3523057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лена\Pictures\Фото ЗОЖ 2016\фото здоровье\IMG_00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14" y="1052736"/>
            <a:ext cx="7567484" cy="5675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650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544616" cy="778098"/>
          </a:xfrm>
          <a:ln w="38100">
            <a:solidFill>
              <a:srgbClr val="6B36D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3. Заключительный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i="1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i="1" dirty="0" smtClean="0"/>
              <a:t>Содержание </a:t>
            </a:r>
            <a:r>
              <a:rPr lang="ru-RU" sz="2000" b="1" i="1" dirty="0"/>
              <a:t>деятельности   воспитателя и детей:</a:t>
            </a:r>
            <a:endParaRPr lang="ru-RU" sz="2000" b="1" dirty="0"/>
          </a:p>
          <a:p>
            <a:pPr marL="0" lvl="0" indent="457200" algn="just">
              <a:spcBef>
                <a:spcPts val="0"/>
              </a:spcBef>
            </a:pPr>
            <a:r>
              <a:rPr lang="ru-RU" sz="2000" dirty="0"/>
              <a:t>Итоговое мероприятие проекта «Здоровым быть здорово!»;</a:t>
            </a:r>
          </a:p>
          <a:p>
            <a:pPr marL="0" lvl="0" indent="457200" algn="just">
              <a:spcBef>
                <a:spcPts val="0"/>
              </a:spcBef>
            </a:pPr>
            <a:r>
              <a:rPr lang="ru-RU" sz="2000" dirty="0"/>
              <a:t>подготовка презентации Проекта «Здоровым быть здорово!»;</a:t>
            </a:r>
          </a:p>
          <a:p>
            <a:pPr marL="0" lvl="0" indent="457200" algn="just">
              <a:spcBef>
                <a:spcPts val="0"/>
              </a:spcBef>
            </a:pPr>
            <a:r>
              <a:rPr lang="ru-RU" sz="2000" dirty="0"/>
              <a:t>анализ полученных </a:t>
            </a:r>
            <a:r>
              <a:rPr lang="ru-RU" sz="2000" dirty="0" smtClean="0"/>
              <a:t>результатов.</a:t>
            </a:r>
            <a:endParaRPr lang="ru-RU" sz="2000" dirty="0"/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000" b="1" i="1" dirty="0" smtClean="0"/>
              <a:t>Работа с </a:t>
            </a:r>
            <a:r>
              <a:rPr lang="ru-RU" sz="2000" b="1" i="1" dirty="0"/>
              <a:t>родителями: </a:t>
            </a:r>
            <a:r>
              <a:rPr lang="ru-RU" sz="2000" dirty="0"/>
              <a:t>п</a:t>
            </a:r>
            <a:r>
              <a:rPr lang="ru-RU" sz="2000" dirty="0" smtClean="0"/>
              <a:t>одготовка </a:t>
            </a:r>
            <a:r>
              <a:rPr lang="ru-RU" sz="2000" dirty="0"/>
              <a:t>и участие родителей в итоговом </a:t>
            </a:r>
            <a:r>
              <a:rPr lang="ru-RU" sz="2000" dirty="0" smtClean="0"/>
              <a:t>       мероприятии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i="1" dirty="0" smtClean="0"/>
              <a:t>Ответственные </a:t>
            </a:r>
            <a:r>
              <a:rPr lang="ru-RU" sz="2000" b="1" i="1" dirty="0"/>
              <a:t>за </a:t>
            </a:r>
            <a:r>
              <a:rPr lang="ru-RU" sz="2000" b="1" i="1" dirty="0" smtClean="0"/>
              <a:t>выполнение:</a:t>
            </a:r>
            <a:r>
              <a:rPr lang="ru-RU" sz="2000" b="1" dirty="0"/>
              <a:t>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/>
              <a:t>воспитатель</a:t>
            </a:r>
            <a:r>
              <a:rPr lang="ru-RU" sz="2000" dirty="0"/>
              <a:t>, родители. </a:t>
            </a:r>
          </a:p>
        </p:txBody>
      </p:sp>
      <p:pic>
        <p:nvPicPr>
          <p:cNvPr id="4" name="Picture 15" descr="http://s019.radikal.ru/i641/1402/37/1bc746b628a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4"/>
          <a:stretch/>
        </p:blipFill>
        <p:spPr bwMode="auto">
          <a:xfrm>
            <a:off x="5103066" y="3429000"/>
            <a:ext cx="3153943" cy="2880320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5095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Итоговое мероприятие «Здоровым быть здорово!»</a:t>
            </a:r>
            <a:endParaRPr lang="ru-RU" sz="2800" dirty="0"/>
          </a:p>
        </p:txBody>
      </p:sp>
      <p:pic>
        <p:nvPicPr>
          <p:cNvPr id="6146" name="Picture 2" descr="C:\Users\comp\Downloads\20200320_100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421217" cy="48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043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904656" cy="562074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 smtClean="0"/>
              <a:t>Использованные материалы: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3528392"/>
          </a:xfr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Слайд 1 - </a:t>
            </a:r>
            <a:r>
              <a:rPr lang="en-US" sz="1400" dirty="0" smtClean="0">
                <a:hlinkClick r:id="rId2"/>
              </a:rPr>
              <a:t>http://www.liveinternet.ru/users/blue_carrot/quotes/page7.html</a:t>
            </a:r>
            <a:r>
              <a:rPr lang="ru-RU" sz="1400" dirty="0" smtClean="0"/>
              <a:t>  </a:t>
            </a:r>
            <a:endParaRPr lang="en-US" sz="1400" dirty="0"/>
          </a:p>
          <a:p>
            <a:r>
              <a:rPr lang="en-US" sz="1400" dirty="0" smtClean="0">
                <a:hlinkClick r:id="rId3"/>
              </a:rPr>
              <a:t>http://rebenok.lives.biz.ua/igra-sup.html</a:t>
            </a:r>
            <a:r>
              <a:rPr lang="ru-RU" sz="1400" dirty="0" smtClean="0"/>
              <a:t>  </a:t>
            </a:r>
            <a:endParaRPr lang="en-US" sz="1400" dirty="0"/>
          </a:p>
          <a:p>
            <a:r>
              <a:rPr lang="en-US" sz="1400" dirty="0" smtClean="0">
                <a:hlinkClick r:id="rId4"/>
              </a:rPr>
              <a:t>http://www.playcast.ru</a:t>
            </a:r>
            <a:r>
              <a:rPr lang="ru-RU" sz="1400" dirty="0" smtClean="0"/>
              <a:t>    </a:t>
            </a:r>
          </a:p>
          <a:p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://www.liveinternet.ru/users/tmarinina/post363491888</a:t>
            </a:r>
            <a:r>
              <a:rPr lang="en-US" sz="1400" dirty="0" smtClean="0">
                <a:hlinkClick r:id="rId5"/>
              </a:rPr>
              <a:t>/</a:t>
            </a:r>
            <a:r>
              <a:rPr lang="ru-RU" sz="1400" dirty="0" smtClean="0"/>
              <a:t> </a:t>
            </a:r>
          </a:p>
          <a:p>
            <a:r>
              <a:rPr lang="ru-RU" sz="1400" dirty="0"/>
              <a:t>Слайд </a:t>
            </a:r>
            <a:r>
              <a:rPr lang="ru-RU" sz="1400" dirty="0" smtClean="0"/>
              <a:t>4 - </a:t>
            </a:r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smtClean="0">
                <a:hlinkClick r:id="rId6"/>
              </a:rPr>
              <a:t>www.liveinternet.ru/users/rosinka7304/blog/page298.html</a:t>
            </a:r>
            <a:r>
              <a:rPr lang="ru-RU" sz="1400" dirty="0" smtClean="0"/>
              <a:t> </a:t>
            </a:r>
          </a:p>
          <a:p>
            <a:r>
              <a:rPr lang="ru-RU" sz="1400" dirty="0"/>
              <a:t>Слайд </a:t>
            </a:r>
            <a:r>
              <a:rPr lang="ru-RU" sz="1400" dirty="0" smtClean="0"/>
              <a:t>5 - </a:t>
            </a: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postcaval.userforum.ru/viewtopic.php?id=272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Слайд 7 - </a:t>
            </a:r>
            <a:r>
              <a:rPr lang="en-US" sz="1400" dirty="0" smtClean="0">
                <a:hlinkClick r:id="rId8"/>
              </a:rPr>
              <a:t>http</a:t>
            </a:r>
            <a:r>
              <a:rPr lang="en-US" sz="1400" dirty="0">
                <a:hlinkClick r:id="rId8"/>
              </a:rPr>
              <a:t>://</a:t>
            </a:r>
            <a:r>
              <a:rPr lang="en-US" sz="1400" dirty="0" smtClean="0">
                <a:hlinkClick r:id="rId8"/>
              </a:rPr>
              <a:t>funny-pictures.nanopics.ru/view/16198031</a:t>
            </a:r>
            <a:r>
              <a:rPr lang="ru-RU" sz="1400" dirty="0" smtClean="0"/>
              <a:t>    </a:t>
            </a:r>
          </a:p>
          <a:p>
            <a:r>
              <a:rPr lang="ru-RU" sz="1400" dirty="0"/>
              <a:t>Слайд </a:t>
            </a:r>
            <a:r>
              <a:rPr lang="ru-RU" sz="1400" dirty="0" smtClean="0"/>
              <a:t>8 - </a:t>
            </a:r>
            <a:r>
              <a:rPr lang="en-US" sz="1400" u="sng" dirty="0">
                <a:hlinkClick r:id="rId9"/>
              </a:rPr>
              <a:t>http</a:t>
            </a:r>
            <a:r>
              <a:rPr lang="en-US" sz="1400" u="sng" dirty="0" smtClean="0">
                <a:hlinkClick r:id="rId9"/>
              </a:rPr>
              <a:t>://gdouzdravushka.ru</a:t>
            </a:r>
            <a:r>
              <a:rPr lang="ru-RU" sz="1400" u="sng" dirty="0" smtClean="0"/>
              <a:t> </a:t>
            </a:r>
          </a:p>
          <a:p>
            <a:r>
              <a:rPr lang="ru-RU" sz="1400" dirty="0" smtClean="0"/>
              <a:t>Слайд 9 - </a:t>
            </a:r>
            <a:r>
              <a:rPr lang="en-US" sz="1400" dirty="0" smtClean="0">
                <a:hlinkClick r:id="rId10"/>
              </a:rPr>
              <a:t>http</a:t>
            </a:r>
            <a:r>
              <a:rPr lang="en-US" sz="1400" dirty="0">
                <a:hlinkClick r:id="rId10"/>
              </a:rPr>
              <a:t>://</a:t>
            </a:r>
            <a:r>
              <a:rPr lang="en-US" sz="1400" dirty="0" smtClean="0">
                <a:hlinkClick r:id="rId10"/>
              </a:rPr>
              <a:t>www.mamin-butik.ru/artblock_1578.html</a:t>
            </a:r>
            <a:r>
              <a:rPr lang="ru-RU" sz="1400" dirty="0" smtClean="0"/>
              <a:t> </a:t>
            </a:r>
          </a:p>
          <a:p>
            <a:r>
              <a:rPr lang="ru-RU" sz="1400" dirty="0"/>
              <a:t>Слайд </a:t>
            </a:r>
            <a:r>
              <a:rPr lang="ru-RU" sz="1400" dirty="0" smtClean="0"/>
              <a:t>10 - </a:t>
            </a:r>
            <a:r>
              <a:rPr lang="en-US" sz="1400" dirty="0">
                <a:hlinkClick r:id="rId11"/>
              </a:rPr>
              <a:t>http</a:t>
            </a:r>
            <a:r>
              <a:rPr lang="en-US" sz="1400" dirty="0" smtClean="0">
                <a:hlinkClick r:id="rId11"/>
              </a:rPr>
              <a:t>://zdoroviedetey.ru</a:t>
            </a:r>
            <a:r>
              <a:rPr lang="ru-RU" sz="1400" dirty="0" smtClean="0"/>
              <a:t> </a:t>
            </a:r>
          </a:p>
          <a:p>
            <a:r>
              <a:rPr lang="ru-RU" sz="1400" dirty="0"/>
              <a:t>Для публикации информации о детях получено письменное разрешение родителей (законных представителей</a:t>
            </a:r>
            <a:r>
              <a:rPr lang="ru-RU" sz="1400" dirty="0" smtClean="0"/>
              <a:t>).</a:t>
            </a:r>
            <a:endParaRPr lang="ru-RU" sz="1400" dirty="0"/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66726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968552" cy="56207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 smtClean="0"/>
              <a:t>Актуальность проекта: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</a:pPr>
            <a:endParaRPr lang="ru-RU" sz="1800" dirty="0" smtClean="0"/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/>
              <a:t>Формирование </a:t>
            </a:r>
            <a:r>
              <a:rPr lang="ru-RU" sz="1800" dirty="0"/>
              <a:t>здорового образа жизни является актуальной  проблемой в современном обществе. </a:t>
            </a:r>
            <a:endParaRPr lang="ru-RU" sz="1800" dirty="0" smtClean="0"/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Дошкольный возраст – это фундамент физического и психического здоровья. Ведь именно до семи лет идет интенсивное развитие органов и становление функциональных систем организма, закладываются основные черты личности, формируется характер. То, что упущено в детстве, трудно наверстать. Поэтому, приоритетным направлением в дошкольном воспитании является сохранение здоровья детей, формирование у них навыков здорового образа жизни, осознанной потребности в систематических занятиях физической культурой и спортом</a:t>
            </a:r>
            <a:r>
              <a:rPr lang="ru-RU" sz="1800" dirty="0" smtClean="0"/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Здоровый образ жизни молодого поколения является залогом здоровья нации в целом. Задача раннего формирования культуры здоровья актуальна, своевременна и достаточна сложна. Перед нами, взрослыми, стоит очень важная задача: воспитать человека здорового физически, нравственно и духовно, человека всесторонне развитого. От того, насколько успешно удастся сформировать и закрепить навыки здорового образа жизни у детей, зависит в последующем реальный образ жизни и здоровье человека.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42688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1944216"/>
          </a:xfr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33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300" b="1" i="1" dirty="0" smtClean="0">
                <a:solidFill>
                  <a:srgbClr val="FF0000"/>
                </a:solidFill>
              </a:rPr>
              <a:t>Участники </a:t>
            </a:r>
            <a:r>
              <a:rPr lang="ru-RU" sz="3300" b="1" i="1" dirty="0">
                <a:solidFill>
                  <a:srgbClr val="FF0000"/>
                </a:solidFill>
              </a:rPr>
              <a:t>Проекта</a:t>
            </a:r>
            <a:r>
              <a:rPr lang="ru-RU" sz="3300" b="1" i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/>
              <a:t>Дети </a:t>
            </a:r>
            <a:r>
              <a:rPr lang="ru-RU" dirty="0" smtClean="0"/>
              <a:t>подготовительной </a:t>
            </a:r>
            <a:r>
              <a:rPr lang="ru-RU" dirty="0"/>
              <a:t>группы </a:t>
            </a:r>
            <a:r>
              <a:rPr lang="ru-RU" dirty="0" smtClean="0"/>
              <a:t>«</a:t>
            </a:r>
            <a:r>
              <a:rPr lang="ru-RU" dirty="0" err="1" smtClean="0"/>
              <a:t>Барбарики</a:t>
            </a:r>
            <a:r>
              <a:rPr lang="ru-RU" dirty="0" smtClean="0"/>
              <a:t>», </a:t>
            </a:r>
            <a:r>
              <a:rPr lang="ru-RU" dirty="0"/>
              <a:t>воспитатель, родители.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038600" cy="4824536"/>
          </a:xfr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33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300" b="1" i="1" dirty="0" smtClean="0">
                <a:solidFill>
                  <a:srgbClr val="FF0000"/>
                </a:solidFill>
              </a:rPr>
              <a:t>Тип </a:t>
            </a:r>
            <a:r>
              <a:rPr lang="ru-RU" sz="3300" b="1" i="1" dirty="0">
                <a:solidFill>
                  <a:srgbClr val="FF0000"/>
                </a:solidFill>
              </a:rPr>
              <a:t>Проекта</a:t>
            </a:r>
            <a:r>
              <a:rPr lang="ru-RU" sz="3300" b="1" i="1" dirty="0" smtClean="0">
                <a:solidFill>
                  <a:srgbClr val="FF0000"/>
                </a:solidFill>
              </a:rPr>
              <a:t>:</a:t>
            </a:r>
            <a:endParaRPr lang="ru-RU" sz="33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i="1" u="sng" dirty="0"/>
              <a:t>По содержанию:</a:t>
            </a:r>
            <a:r>
              <a:rPr lang="ru-RU" u="sng" dirty="0"/>
              <a:t> </a:t>
            </a:r>
            <a:r>
              <a:rPr lang="ru-RU" dirty="0"/>
              <a:t>информационно-практико-ориентированный. </a:t>
            </a:r>
          </a:p>
          <a:p>
            <a:pPr marL="0" indent="0">
              <a:buNone/>
            </a:pPr>
            <a:r>
              <a:rPr lang="ru-RU" i="1" u="sng" dirty="0"/>
              <a:t>По числу участников:</a:t>
            </a:r>
            <a:r>
              <a:rPr lang="ru-RU" u="sng" dirty="0"/>
              <a:t> </a:t>
            </a:r>
            <a:r>
              <a:rPr lang="ru-RU" dirty="0"/>
              <a:t>групповой (дети  </a:t>
            </a:r>
            <a:r>
              <a:rPr lang="ru-RU" dirty="0" smtClean="0"/>
              <a:t>подготовительной  группы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i="1" u="sng" dirty="0"/>
              <a:t>По времени проведения:</a:t>
            </a:r>
            <a:r>
              <a:rPr lang="ru-RU" u="sng" dirty="0"/>
              <a:t> </a:t>
            </a:r>
            <a:r>
              <a:rPr lang="ru-RU" dirty="0"/>
              <a:t>среднесрочный (июнь – август)</a:t>
            </a:r>
          </a:p>
          <a:p>
            <a:pPr marL="0" indent="0">
              <a:buNone/>
            </a:pPr>
            <a:r>
              <a:rPr lang="ru-RU" i="1" u="sng" dirty="0"/>
              <a:t>По характеру:</a:t>
            </a:r>
            <a:r>
              <a:rPr lang="ru-RU" u="sng" dirty="0"/>
              <a:t> </a:t>
            </a:r>
            <a:r>
              <a:rPr lang="ru-RU" dirty="0"/>
              <a:t>в рамках ДОУ.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7" descr="http://go3.imgsmail.ru/imgpreview?key=5cfb3a870ad4bde&amp;mb=imgdb_preview_18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5" y="3289225"/>
            <a:ext cx="3196702" cy="2710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CC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04032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274638"/>
            <a:ext cx="8229600" cy="15701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 algn="ctr" rtl="0"/>
            <a:r>
              <a:rPr lang="ru-RU" sz="3600" b="1" i="1" dirty="0" smtClean="0">
                <a:solidFill>
                  <a:srgbClr val="FFFF00"/>
                </a:solidFill>
              </a:rPr>
              <a:t>Цель Проекта: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</a:p>
          <a:p>
            <a:pPr lvl="0" algn="ctr" rtl="0"/>
            <a:r>
              <a:rPr lang="ru-RU" sz="2800" dirty="0" smtClean="0"/>
              <a:t>формирование представлений о здоровом образе жизни, его элементарных нормах и правилах.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http://shereshevo-school.pruzhany.by/wp-content/uploads/2015/06/ris23062015-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937452" cy="44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0631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4536504" cy="56207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i="1" dirty="0"/>
              <a:t>Задачи Проекта: 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Формировать </a:t>
            </a:r>
            <a:r>
              <a:rPr lang="ru-RU" sz="1600" dirty="0"/>
              <a:t>представления о здоровье, его ценности, полезных привычках, укрепляющих здоровье, о мерах профилактики и охраны здоровья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Освоение </a:t>
            </a:r>
            <a:r>
              <a:rPr lang="ru-RU" sz="1600" dirty="0"/>
              <a:t>представлений о себе, о своем организме. Определение назначения основных органов человека и условий их нормального функционирования. </a:t>
            </a:r>
            <a:br>
              <a:rPr lang="ru-RU" sz="1600" dirty="0"/>
            </a:br>
            <a:r>
              <a:rPr lang="ru-RU" sz="1600" dirty="0"/>
              <a:t>Формировать представления детей о правильном питании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Способствовать </a:t>
            </a:r>
            <a:r>
              <a:rPr lang="ru-RU" sz="1600" dirty="0"/>
              <a:t>развитию двигательной активности  детей, формированию разнообразных двигательных умений и навыков, развитию физических и нравственно-волевых качеств, повышению интереса к подвижным играм и физическим упражнениям. </a:t>
            </a: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Развивать </a:t>
            </a:r>
            <a:r>
              <a:rPr lang="ru-RU" sz="1600" dirty="0"/>
              <a:t>устойчивый интерес к правилам и нормам здорового образа жизни, </a:t>
            </a:r>
            <a:r>
              <a:rPr lang="ru-RU" sz="1600" dirty="0" err="1"/>
              <a:t>здоровьесберегающего</a:t>
            </a:r>
            <a:r>
              <a:rPr lang="ru-RU" sz="1600" dirty="0"/>
              <a:t> и </a:t>
            </a:r>
            <a:r>
              <a:rPr lang="ru-RU" sz="1600" dirty="0" err="1"/>
              <a:t>здоровьеформирующего</a:t>
            </a:r>
            <a:r>
              <a:rPr lang="ru-RU" sz="1600" dirty="0"/>
              <a:t> поведения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Развивать </a:t>
            </a:r>
            <a:r>
              <a:rPr lang="ru-RU" sz="1600" dirty="0"/>
              <a:t>самостоятельность детей в выполнении культурно-гигиенических навыков и жизненно важных привычек здорового образа жизни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Развивать </a:t>
            </a:r>
            <a:r>
              <a:rPr lang="ru-RU" sz="1600" dirty="0"/>
              <a:t>умение отражать результаты познания в речи, рассуждать, пояснять, приводить примеры и аналогии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Поддерживать </a:t>
            </a:r>
            <a:r>
              <a:rPr lang="ru-RU" sz="1600" dirty="0"/>
              <a:t>творческое отражение результатов познания в продуктах детской деятельности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Поддерживать </a:t>
            </a:r>
            <a:r>
              <a:rPr lang="ru-RU" sz="1600" dirty="0"/>
              <a:t>личностные проявления дошкольников: самостоятельность, инициативность, индивидуальность, творчество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Создать </a:t>
            </a:r>
            <a:r>
              <a:rPr lang="ru-RU" sz="1600" dirty="0"/>
              <a:t>условия для участия родителей в образовательном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58573199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9" y="4509120"/>
            <a:ext cx="6984776" cy="18002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 rtl="0"/>
            <a:r>
              <a:rPr lang="ru-RU" sz="2800" b="1" i="1" dirty="0" smtClean="0"/>
              <a:t>Проект включает в себя три этапа:</a:t>
            </a:r>
          </a:p>
          <a:p>
            <a:pPr marL="457200" lvl="0" indent="-457200" algn="ctr" rtl="0">
              <a:buFont typeface="Wingdings" pitchFamily="2" charset="2"/>
              <a:buChar char="Ø"/>
            </a:pPr>
            <a:r>
              <a:rPr lang="ru-RU" sz="2400" dirty="0" smtClean="0"/>
              <a:t>Подготовительный</a:t>
            </a:r>
          </a:p>
          <a:p>
            <a:pPr marL="457200" lvl="0" indent="-457200" algn="ctr" rtl="0">
              <a:buFont typeface="Wingdings" pitchFamily="2" charset="2"/>
              <a:buChar char="Ø"/>
            </a:pPr>
            <a:r>
              <a:rPr lang="ru-RU" sz="2400" dirty="0" smtClean="0"/>
              <a:t>Основной (исследовательский)</a:t>
            </a:r>
          </a:p>
          <a:p>
            <a:pPr marL="457200" lvl="0" indent="-457200" algn="ctr" rtl="0">
              <a:buFont typeface="Wingdings" pitchFamily="2" charset="2"/>
              <a:buChar char="Ø"/>
            </a:pPr>
            <a:r>
              <a:rPr lang="ru-RU" sz="2400" dirty="0" smtClean="0"/>
              <a:t>Заключительный</a:t>
            </a:r>
            <a:endParaRPr lang="ru-RU" sz="2400" dirty="0"/>
          </a:p>
        </p:txBody>
      </p:sp>
      <p:pic>
        <p:nvPicPr>
          <p:cNvPr id="2050" name="Picture 2" descr="http://logoportal.ru/wp-content/uploads/2013/04/zo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0" y="342997"/>
            <a:ext cx="6996430" cy="388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896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6106690"/>
          </a:xfrm>
          <a:ln w="57150">
            <a:solidFill>
              <a:srgbClr val="00CC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Значимость Проекта для всех его участников: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/>
              <a:t>Дети </a:t>
            </a:r>
            <a:r>
              <a:rPr lang="ru-RU" sz="2400" dirty="0"/>
              <a:t>получают знания о здоровом образе жизни.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Воспитатель </a:t>
            </a:r>
            <a:r>
              <a:rPr lang="ru-RU" sz="2400" dirty="0"/>
              <a:t>продолжает осваивать  метод проектирования, который позволяет  эффективно развивать познавательно-исследовательское и творческое мышление дошкольников.</a:t>
            </a:r>
            <a:br>
              <a:rPr lang="ru-RU" sz="2400" dirty="0"/>
            </a:br>
            <a:r>
              <a:rPr lang="ru-RU" sz="2400" i="1" dirty="0"/>
              <a:t>Родители</a:t>
            </a:r>
            <a:r>
              <a:rPr lang="ru-RU" sz="2400" dirty="0"/>
              <a:t> активно участвуют в совместных </a:t>
            </a:r>
            <a:r>
              <a:rPr lang="ru-RU" sz="2400" dirty="0" smtClean="0"/>
              <a:t>мероприятиях</a:t>
            </a:r>
            <a:r>
              <a:rPr lang="ru-RU" sz="2400" dirty="0"/>
              <a:t>.</a:t>
            </a:r>
          </a:p>
        </p:txBody>
      </p:sp>
      <p:pic>
        <p:nvPicPr>
          <p:cNvPr id="5" name="Picture 2" descr="http://static.klasnaocinka.com.ua/uploads/editor/4260/363557/sitepage_128/images/d2a52dd7bb8c929f2154b971c99b34f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76" y="1628800"/>
            <a:ext cx="263405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404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6178698"/>
          </a:xfr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Предполагаемый результат Проекта: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400" b="1" dirty="0"/>
              <a:t>Дети</a:t>
            </a:r>
            <a:r>
              <a:rPr lang="ru-RU" sz="2400" dirty="0"/>
              <a:t> знают и применяют полученные знания о здоровом образе жизни. Развивается  устойчивый интерес к правилам и нормам здорового образа жизни, </a:t>
            </a:r>
            <a:r>
              <a:rPr lang="ru-RU" sz="2400" dirty="0" err="1"/>
              <a:t>здоровьесберегающего</a:t>
            </a:r>
            <a:r>
              <a:rPr lang="ru-RU" sz="2400" dirty="0"/>
              <a:t> и </a:t>
            </a:r>
            <a:r>
              <a:rPr lang="ru-RU" sz="2400" dirty="0" err="1"/>
              <a:t>здоровьеформирующего</a:t>
            </a:r>
            <a:r>
              <a:rPr lang="ru-RU" sz="2400" dirty="0"/>
              <a:t> поведения. </a:t>
            </a:r>
            <a:br>
              <a:rPr lang="ru-RU" sz="2400" dirty="0"/>
            </a:br>
            <a:r>
              <a:rPr lang="ru-RU" sz="2400" b="1" dirty="0"/>
              <a:t>Родители</a:t>
            </a:r>
            <a:r>
              <a:rPr lang="ru-RU" sz="2400" dirty="0"/>
              <a:t> участвуют в образовательном процессе. </a:t>
            </a:r>
            <a:br>
              <a:rPr lang="ru-RU" sz="2400" dirty="0"/>
            </a:b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Picture 2" descr="C:\Users\Елена\Pictures\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9" y="821350"/>
            <a:ext cx="3212322" cy="48398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128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633</Words>
  <Application>Microsoft Office PowerPoint</Application>
  <PresentationFormat>Экран (4:3)</PresentationFormat>
  <Paragraphs>110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 среднесрочного проекта в подготовительной группе «Барбарики» на тему  Здоровым быть здорово!</vt:lpstr>
      <vt:lpstr>Презентация PowerPoint</vt:lpstr>
      <vt:lpstr>Актуальность проекта:</vt:lpstr>
      <vt:lpstr>Презентация PowerPoint</vt:lpstr>
      <vt:lpstr>Презентация PowerPoint</vt:lpstr>
      <vt:lpstr>Задачи Проекта: </vt:lpstr>
      <vt:lpstr>Презентация PowerPoint</vt:lpstr>
      <vt:lpstr>Значимость Проекта для всех его участников: Дети получают знания о здоровом образе жизни.  Воспитатель продолжает осваивать  метод проектирования, который позволяет  эффективно развивать познавательно-исследовательское и творческое мышление дошкольников. Родители активно участвуют в совместных мероприятиях.</vt:lpstr>
      <vt:lpstr>Предполагаемый результат Проекта: Дети знают и применяют полученные знания о здоровом образе жизни. Развивается  устойчивый интерес к правилам и нормам здорового образа жизни, здоровьесберегающего и здоровьеформирующего поведения.  Родители участвуют в образовательном процессе.    </vt:lpstr>
      <vt:lpstr>Презентация PowerPoint</vt:lpstr>
      <vt:lpstr> 2. Основной (исследовательский) </vt:lpstr>
      <vt:lpstr>НОД «В гостях у доктора Айболита»</vt:lpstr>
      <vt:lpstr> Инсценировка стихотворения А. Барто «Девочка-чумазая» </vt:lpstr>
      <vt:lpstr> НОД «Витамины нужны всем»  </vt:lpstr>
      <vt:lpstr>Образовательная ситуация «Чудо-дерево» </vt:lpstr>
      <vt:lpstr>ЛУЧИКИ-ЗДОРОВЬЯ</vt:lpstr>
      <vt:lpstr>Самостоятельная деятельность: рассматривание картинок, буклетов, дидактические игры.</vt:lpstr>
      <vt:lpstr>Работа в раскрасках на тему «Здоровый образ жизни» </vt:lpstr>
      <vt:lpstr>Игры в уголке двигательной активности</vt:lpstr>
      <vt:lpstr>Работа с родителями: консультации, беседы</vt:lpstr>
      <vt:lpstr>3. Заключительный</vt:lpstr>
      <vt:lpstr>Итоговое мероприятие «Здоровым быть здорово!»</vt:lpstr>
      <vt:lpstr>Использованные материалы: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comp</cp:lastModifiedBy>
  <cp:revision>81</cp:revision>
  <cp:lastPrinted>2020-03-22T11:05:15Z</cp:lastPrinted>
  <dcterms:created xsi:type="dcterms:W3CDTF">2016-08-07T08:19:58Z</dcterms:created>
  <dcterms:modified xsi:type="dcterms:W3CDTF">2020-03-22T11:12:04Z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2830441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