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8"/>
  </p:notesMasterIdLst>
  <p:sldIdLst>
    <p:sldId id="256" r:id="rId3"/>
    <p:sldId id="257" r:id="rId4"/>
    <p:sldId id="319" r:id="rId5"/>
    <p:sldId id="322" r:id="rId6"/>
    <p:sldId id="258" r:id="rId7"/>
    <p:sldId id="259" r:id="rId8"/>
    <p:sldId id="260" r:id="rId9"/>
    <p:sldId id="312" r:id="rId10"/>
    <p:sldId id="263" r:id="rId11"/>
    <p:sldId id="330" r:id="rId12"/>
    <p:sldId id="329" r:id="rId13"/>
    <p:sldId id="325" r:id="rId14"/>
    <p:sldId id="326" r:id="rId15"/>
    <p:sldId id="327" r:id="rId16"/>
    <p:sldId id="313" r:id="rId17"/>
    <p:sldId id="314" r:id="rId18"/>
    <p:sldId id="315" r:id="rId19"/>
    <p:sldId id="316" r:id="rId20"/>
    <p:sldId id="317" r:id="rId21"/>
    <p:sldId id="318" r:id="rId22"/>
    <p:sldId id="271" r:id="rId23"/>
    <p:sldId id="286" r:id="rId24"/>
    <p:sldId id="287" r:id="rId25"/>
    <p:sldId id="296" r:id="rId26"/>
    <p:sldId id="291" r:id="rId27"/>
    <p:sldId id="272" r:id="rId28"/>
    <p:sldId id="288" r:id="rId29"/>
    <p:sldId id="273" r:id="rId30"/>
    <p:sldId id="304" r:id="rId31"/>
    <p:sldId id="303" r:id="rId32"/>
    <p:sldId id="277" r:id="rId33"/>
    <p:sldId id="280" r:id="rId34"/>
    <p:sldId id="308" r:id="rId35"/>
    <p:sldId id="282" r:id="rId36"/>
    <p:sldId id="310" r:id="rId37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1" autoAdjust="0"/>
    <p:restoredTop sz="94660"/>
  </p:normalViewPr>
  <p:slideViewPr>
    <p:cSldViewPr>
      <p:cViewPr>
        <p:scale>
          <a:sx n="62" d="100"/>
          <a:sy n="62" d="100"/>
        </p:scale>
        <p:origin x="-2226" y="-29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6B66D4C-3F86-4F84-91E3-01435979480C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ED0504C-A3D3-4986-8F7D-C43C1DCF83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7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5175" y="750888"/>
            <a:ext cx="28178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0504C-A3D3-4986-8F7D-C43C1DCF83F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5175" y="750888"/>
            <a:ext cx="28178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0504C-A3D3-4986-8F7D-C43C1DCF83F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5175" y="750888"/>
            <a:ext cx="28178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0504C-A3D3-4986-8F7D-C43C1DCF83F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28692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333741"/>
            <a:ext cx="3030141" cy="4834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6"/>
            <a:ext cx="3031331" cy="1286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33741"/>
            <a:ext cx="3031331" cy="4834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488" y="761973"/>
            <a:ext cx="4800612" cy="1128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810" y="2133601"/>
            <a:ext cx="560429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A5F26-DA64-4D27-9D2D-D1B6044C96BB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68631" y="1907703"/>
            <a:ext cx="45719" cy="1512169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800" b="1" i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800" b="1" i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720" y="251521"/>
            <a:ext cx="5472608" cy="2088230"/>
          </a:xfrm>
        </p:spPr>
        <p:txBody>
          <a:bodyPr>
            <a:normAutofit fontScale="32500" lnSpcReduction="20000"/>
          </a:bodyPr>
          <a:lstStyle/>
          <a:p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</a:t>
            </a:r>
          </a:p>
          <a:p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43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РЕСПУБЛИКА ДАГЕСТАН</a:t>
            </a:r>
          </a:p>
          <a:p>
            <a:r>
              <a:rPr lang="ru-RU" sz="4300" dirty="0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МУНИЦИПАЛЬНОЕ БЮДЖЕТНОЕ  </a:t>
            </a:r>
            <a:r>
              <a:rPr lang="ru-RU" sz="43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ДОШКОЛЬНОЕ</a:t>
            </a:r>
          </a:p>
          <a:p>
            <a:r>
              <a:rPr lang="ru-RU" sz="43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ОБРАЗОВАТЕЛЬНОЕ УЧРЕЖДЕНИЕ  ДЕТСКИЙ САД «</a:t>
            </a:r>
            <a:r>
              <a:rPr lang="ru-RU" sz="4300" dirty="0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РОМАШКА</a:t>
            </a:r>
            <a:endParaRPr lang="en-US" sz="43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ru-RU" sz="4300" dirty="0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368025</a:t>
            </a:r>
            <a:r>
              <a:rPr lang="ru-RU" sz="43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Хасавюртовский район,   </a:t>
            </a:r>
            <a:r>
              <a:rPr lang="ru-RU" sz="4300" dirty="0" err="1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с.Костек</a:t>
            </a:r>
            <a:r>
              <a:rPr lang="ru-RU" sz="4300" dirty="0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43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ул.Набережная,11    </a:t>
            </a:r>
            <a:endParaRPr lang="en-US" sz="4300" dirty="0" smtClean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sz="43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dag-</a:t>
            </a:r>
            <a:r>
              <a:rPr lang="en-US" sz="43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romash</a:t>
            </a:r>
            <a:r>
              <a:rPr lang="ru-RU" sz="430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</a:t>
            </a:r>
            <a:r>
              <a:rPr lang="en-US" sz="430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.tvoysadik.ru</a:t>
            </a:r>
            <a:r>
              <a:rPr lang="ru-RU" sz="43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тел.8928-977-17-34</a:t>
            </a:r>
            <a:r>
              <a:rPr lang="ru-RU" sz="4300" dirty="0" smtClean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                                    </a:t>
            </a:r>
            <a:endParaRPr lang="ru-RU" sz="43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2736" y="1979712"/>
            <a:ext cx="4968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Портфолио </a:t>
            </a:r>
            <a:r>
              <a:rPr lang="ru-RU" sz="44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воспитателя</a:t>
            </a:r>
            <a:endParaRPr lang="ru-RU" sz="4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028" name="Picture 4" descr="C:\Users\comp\Downloads\image-26-02-20-12-4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19" y="3426262"/>
            <a:ext cx="3192185" cy="45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2051720"/>
            <a:ext cx="6857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Мои 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награды</a:t>
            </a:r>
          </a:p>
        </p:txBody>
      </p:sp>
      <p:pic>
        <p:nvPicPr>
          <p:cNvPr id="2052" name="Picture 4" descr="C:\Users\comp\Pictures\img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774700"/>
            <a:ext cx="7562850" cy="106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2051720"/>
            <a:ext cx="6857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7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 </a:t>
            </a:r>
            <a:endParaRPr lang="ru-RU" sz="7200" b="1" i="1" dirty="0" smtClean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внимание</a:t>
            </a:r>
            <a:r>
              <a:rPr lang="ru-RU" sz="7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013" y="-774700"/>
            <a:ext cx="7566026" cy="1069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8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 descr="C:\Users\comp\Pictures\img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774700"/>
            <a:ext cx="7562850" cy="106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comp\Pictures\img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774700"/>
            <a:ext cx="7562850" cy="106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comp\Pictures\img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774700"/>
            <a:ext cx="7562850" cy="106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1"/>
            <a:ext cx="144016" cy="1187624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2940" y="8100392"/>
            <a:ext cx="2438028" cy="220670"/>
          </a:xfrm>
        </p:spPr>
        <p:txBody>
          <a:bodyPr>
            <a:noAutofit/>
          </a:bodyPr>
          <a:lstStyle/>
          <a:p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648" y="369332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FF0000"/>
              </a:solidFill>
            </a:endParaRPr>
          </a:p>
          <a:p>
            <a:pPr algn="ctr"/>
            <a:endParaRPr lang="ru-RU" sz="3200" b="1" i="1" dirty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Эссе</a:t>
            </a:r>
            <a:r>
              <a:rPr lang="ru-RU" sz="3200" b="1" i="1" dirty="0">
                <a:solidFill>
                  <a:srgbClr val="FF0000"/>
                </a:solidFill>
              </a:rPr>
              <a:t>: «Я и моя профессия»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4664" y="954106"/>
            <a:ext cx="54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стать настоящим воспитателем детей, </a:t>
            </a:r>
          </a:p>
          <a:p>
            <a:pPr algn="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надо отдать им свое сердце»</a:t>
            </a:r>
          </a:p>
          <a:p>
            <a:pPr algn="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В. А. Сухомлинский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4664" y="954108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0728" y="1475654"/>
            <a:ext cx="446449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</a:rPr>
              <a:t>У человечества, есть очень много разных профессий, все они разные, нужные и интересные. Но каждый человек избирает ту, которая больше всего соответствует его природным способностям, предрасположенностям и интересам, т.е. человек ищет свое призвание. Воспитатель – это не только профессия, это призвание, которым отмечен далеко не каждый человек, это призвание нужно заслужить своим трудом, талантом, желанием снизойти до уровня ребенка, желанием постоянно меняться, преобразовываться и совершенствоваться. Профессия педагога - это высокая, ответственная миссия, предназначение которой - сотворение будущей личности. О смысле и значении профессии педагога можно передать содержанием притчи: «Путешественник увидел трех рабов, которые толкали тяжело нагруженные тачки и тогда он спросил каждого о том, что он делает. Первый ответил: «Толкаю эту тяжелую тачку, будь она проклята». Второй сказал: «Зарабатываю на хлеб для своей семьи», а третий гордо произнес: «Я строю прекрасный храм</a:t>
            </a:r>
            <a:r>
              <a:rPr lang="ru-RU" b="1" dirty="0">
                <a:solidFill>
                  <a:schemeClr val="accent1"/>
                </a:solidFill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6903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1473" y="954108"/>
            <a:ext cx="55446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Трое рабочих делали одно и то же, но чувствовали себя по-разному. Для первого работа была каторгой, и он был очень несчастен. Второй чувствовал себя опорой и кормильцем семьи. В его ответе – спокойное достоинство. Третий служил прекрасной цели, он был горд и счастлив.  Мне жизнь подарила ценный подарок – мою любимую работу, которой я отдаюсь сполна, которая стала моим призванием, помогла найти свою дорогу в жизни. </a:t>
            </a:r>
          </a:p>
          <a:p>
            <a:pPr algn="just"/>
            <a:endParaRPr 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сделать прекрасной свою жизнь невозможно, если не сделаешь что-то для других, не поможешь кому-то, не наставишь, не укажешь путь, не поделишься своим </a:t>
            </a:r>
            <a:r>
              <a:rPr lang="ru-RU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опытом.Но</a:t>
            </a: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 помочь детям, научить и передать им свой жизненный опыт, необходимо систематичным, упорным трудом, огромной работой над собой – учиться, совершенствоваться и никогда не останавливаться на достигнутом, а самое главное получать от этого удовольствие и только положительные чувства и эмоции.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4500" y="-875645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храм</a:t>
            </a:r>
            <a:r>
              <a:rPr lang="ru-RU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3302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2696" y="954108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4500" y="-875645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6712" y="954108"/>
            <a:ext cx="50405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tx2"/>
                </a:solidFill>
              </a:rPr>
              <a:t>Педагогическая </a:t>
            </a:r>
            <a:r>
              <a:rPr lang="ru-RU" sz="1600" b="1" dirty="0">
                <a:solidFill>
                  <a:schemeClr val="tx2"/>
                </a:solidFill>
              </a:rPr>
              <a:t>деятельность – сложный, многогранный по своему содержанию труд, требующий также от воспитателя подготовки и умения претворять теорию на практике. А это обязывает его постоянно пополнять свои знания, овладевать передовыми методами, современными технологиями. Работая всю жизнь  в детском саду, я поняла очень простую и важную истину, что отдавая детям лучшее, что есть в тебе, они непременно вернут  тебе все самое лучшее, что есть в них. Часто с замиранием сердца и умилением наблюдаешь и удивляешься выражению детских лиц, тому миру в котором находятся дети, их радостям и улыбкам, их мыслям и высказываниям, нескончаемыми вопросами и любознательности и заражаешься всем этим и сама. Все эти годы, работая с детьми – я четко поняла, что основа всех основ, краеугольный камень в воспитании и обучении детей – любовь к детям и бережное отношение к чувствам детей</a:t>
            </a:r>
            <a:r>
              <a:rPr lang="ru-RU" b="1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81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2696" y="954108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696" y="1123385"/>
            <a:ext cx="5544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. А любовь к детям включает все: доброе отношение, способность зажечь искорку радости, добра, позитивного настроя в маленьком сердце, уважение и принятия каждого ребенка таким – каким он есть. Любовь педагога, всегда зрячая, она несет воспитанникам радость от общения, создает эмоциональный настрой для успешного воспитательного 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chemeClr val="tx2"/>
                </a:solidFill>
              </a:rPr>
              <a:t>ребенка</a:t>
            </a:r>
            <a:r>
              <a:rPr lang="ru-RU" b="1" dirty="0">
                <a:solidFill>
                  <a:schemeClr val="tx2"/>
                </a:solidFill>
              </a:rPr>
              <a:t>, пытаться опуститься до его уровня, понять мотивы его поступков и действий, понять что он чувствует и почему, одним словом любить – это созидать детскую, человеческую душу.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Именно </a:t>
            </a:r>
            <a:r>
              <a:rPr lang="ru-RU" b="1" dirty="0">
                <a:solidFill>
                  <a:schemeClr val="tx2"/>
                </a:solidFill>
              </a:rPr>
              <a:t>многогранная, безусловная, постоянная любовь к детям, является важнейшей личностной и профессиональной чертой воспитателя, </a:t>
            </a:r>
          </a:p>
        </p:txBody>
      </p:sp>
    </p:spTree>
    <p:extLst>
      <p:ext uri="{BB962C8B-B14F-4D97-AF65-F5344CB8AC3E}">
        <p14:creationId xmlns:p14="http://schemas.microsoft.com/office/powerpoint/2010/main" val="23781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1"/>
            <a:ext cx="5112568" cy="1115615"/>
          </a:xfrm>
        </p:spPr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Содержание</a:t>
            </a:r>
            <a:endParaRPr lang="ru-RU" sz="54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6712" y="1115616"/>
            <a:ext cx="5398510" cy="70526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7030A0"/>
                </a:solidFill>
              </a:rPr>
              <a:t>Общие сведения о педагоге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Результаты педагогической деятельности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</a:rPr>
              <a:t>III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7030A0"/>
                </a:solidFill>
              </a:rPr>
              <a:t>Самообразование педагога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</a:rPr>
              <a:t>IV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7030A0"/>
                </a:solidFill>
              </a:rPr>
              <a:t>Материалы по обобщению и распространению ПО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Раздел </a:t>
            </a:r>
            <a:r>
              <a:rPr lang="en-US" b="1" dirty="0" smtClean="0">
                <a:solidFill>
                  <a:srgbClr val="FF0000"/>
                </a:solidFill>
              </a:rPr>
              <a:t>V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Приложение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2696" y="954108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0728" y="683569"/>
            <a:ext cx="49685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tx2"/>
                </a:solidFill>
              </a:rPr>
              <a:t>без </a:t>
            </a:r>
            <a:r>
              <a:rPr lang="ru-RU" sz="1600" b="1" dirty="0">
                <a:solidFill>
                  <a:schemeClr val="tx2"/>
                </a:solidFill>
              </a:rPr>
              <a:t>чего невозможна эффективная педагогическая деятельность. Взрослые люди очень часто забывают, что они «родом из детства», что волшебный мир, который строили педагоги – очень был важен когда-то и для них. Ведь этот неповторимый детский мир намного интереснее, разнообразнее и богаче, чем мир взрослого. Поэтому всегда, вспоминая свое детство, и я в своей повседневной жизни всегда стремлюсь к простым, банальным вещам, сделать день, проведенный с детьми игрой и сказкой, чтобы добро всегда побеждало зло, хочу чтобы дети увидели во мне своего друга, партнера, волшебника и фантазера – который помогает им открыть удивительный и увлекательный мир вокруг, и то прекрасное, что было им неизвестно. Учусь вместе с детьми видеть разнообразие окружающего мира, пытаюсь развеять их тревоги, печали и обиды, хочется чтобы в маленьких сердцах всегда было доверие ко мне как к воспитателю. Мечтаю сохранить в душе каждого ребенка, которого воспитываю, память о радостном, счастливом, и незабываемом детстве на всю жизнь.</a:t>
            </a:r>
          </a:p>
        </p:txBody>
      </p:sp>
    </p:spTree>
    <p:extLst>
      <p:ext uri="{BB962C8B-B14F-4D97-AF65-F5344CB8AC3E}">
        <p14:creationId xmlns:p14="http://schemas.microsoft.com/office/powerpoint/2010/main" val="14712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0"/>
            <a:ext cx="5722962" cy="4788024"/>
          </a:xfrm>
        </p:spPr>
        <p:txBody>
          <a:bodyPr vert="horz"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II</a:t>
            </a:r>
            <a:endParaRPr lang="ru-RU" sz="96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28700" y="7518399"/>
            <a:ext cx="4800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96752" y="3779912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Результаты педагогической деятельности</a:t>
            </a:r>
            <a:endParaRPr lang="ru-RU" sz="4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764704" cy="395535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1331640"/>
            <a:ext cx="5760640" cy="7488831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ru-RU" b="1" dirty="0"/>
              <a:t>Конвенция о защите прав человека и основных свобод</a:t>
            </a:r>
          </a:p>
          <a:p>
            <a:pPr marL="514350" indent="-514350" algn="just">
              <a:buAutoNum type="arabicPeriod"/>
            </a:pPr>
            <a:r>
              <a:rPr lang="ru-RU" b="1" dirty="0"/>
              <a:t>Конвенция о правах ребенка</a:t>
            </a:r>
          </a:p>
          <a:p>
            <a:pPr marL="514350" indent="-514350" algn="just">
              <a:buAutoNum type="arabicPeriod"/>
            </a:pPr>
            <a:r>
              <a:rPr lang="ru-RU" b="1" dirty="0"/>
              <a:t>Конституция РФ</a:t>
            </a:r>
          </a:p>
          <a:p>
            <a:pPr marL="514350" indent="-514350" algn="just">
              <a:buAutoNum type="arabicPeriod"/>
            </a:pPr>
            <a:r>
              <a:rPr lang="ru-RU" b="1" dirty="0"/>
              <a:t>Закон РФ «Об </a:t>
            </a:r>
            <a:r>
              <a:rPr lang="ru-RU" b="1" dirty="0" smtClean="0"/>
              <a:t>образовании в Российской Федерации» от 29 декабря 2012г. 273-ФЗ</a:t>
            </a:r>
            <a:endParaRPr lang="ru-RU" b="1" dirty="0"/>
          </a:p>
          <a:p>
            <a:pPr marL="514350" indent="-514350" algn="just">
              <a:buAutoNum type="arabicPeriod"/>
            </a:pPr>
            <a:r>
              <a:rPr lang="ru-RU" b="1" dirty="0"/>
              <a:t> </a:t>
            </a:r>
            <a:r>
              <a:rPr lang="ru-RU" b="1" dirty="0" smtClean="0"/>
              <a:t>Основная </a:t>
            </a:r>
            <a:r>
              <a:rPr lang="ru-RU" b="1" dirty="0"/>
              <a:t>образовательная программа дошкольного образования </a:t>
            </a:r>
          </a:p>
          <a:p>
            <a:pPr marL="514350" indent="-514350" algn="just">
              <a:buAutoNum type="arabicPeriod"/>
            </a:pPr>
            <a:r>
              <a:rPr lang="ru-RU" b="1" dirty="0" smtClean="0"/>
              <a:t>Федеральный государственный образовательный стандарт дошкольного образования (Приказ № 1155 от 17.10.2013 г)</a:t>
            </a:r>
          </a:p>
          <a:p>
            <a:pPr marL="0" indent="0" algn="just">
              <a:buNone/>
            </a:pPr>
            <a:endParaRPr lang="ru-RU" b="1" dirty="0" smtClean="0"/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6712" y="251520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Нормативно-правовые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3526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80" y="1"/>
            <a:ext cx="360040" cy="611559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664" y="1331641"/>
            <a:ext cx="5832648" cy="74168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b="1" dirty="0" smtClean="0"/>
          </a:p>
          <a:p>
            <a:pPr algn="just"/>
            <a:r>
              <a:rPr lang="ru-RU" b="1" dirty="0"/>
              <a:t>7</a:t>
            </a:r>
            <a:r>
              <a:rPr lang="ru-RU" b="1" dirty="0" smtClean="0"/>
              <a:t>.План действий по обеспечению  введения ФГОС </a:t>
            </a:r>
          </a:p>
          <a:p>
            <a:pPr algn="just"/>
            <a:r>
              <a:rPr lang="ru-RU" b="1" dirty="0" smtClean="0"/>
              <a:t>8. Локальные акты ДОУ (устав, коллективный договор, правила внутреннего распорядка, трудовой договор, должностная инструкция) 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4704" y="0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Нормативно – правовые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9210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8" y="1"/>
            <a:ext cx="1512168" cy="971600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1547665"/>
            <a:ext cx="288032" cy="1152127"/>
          </a:xfrm>
        </p:spPr>
        <p:txBody>
          <a:bodyPr>
            <a:normAutofit/>
          </a:bodyPr>
          <a:lstStyle/>
          <a:p>
            <a:endParaRPr lang="ru-RU" sz="1900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2656" y="0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Физкультурно-оздоровительные мероприятия в моей группе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688" y="1384994"/>
            <a:ext cx="54083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спортивные игры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утренняя гимнастика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на улице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на улице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251520"/>
            <a:ext cx="475785" cy="792088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1331641"/>
            <a:ext cx="5976664" cy="2088231"/>
          </a:xfrm>
        </p:spPr>
        <p:txBody>
          <a:bodyPr/>
          <a:lstStyle/>
          <a:p>
            <a:pPr algn="just"/>
            <a:r>
              <a:rPr lang="ru-RU" sz="2000" b="1" dirty="0" smtClean="0"/>
              <a:t>Традиционные формы работы: беседы, лекции, консультации, родительские собрания; а также анкетирование, музыкальные и спортивные праздники с участием родителей; конкурсы семейных рисунков, поделок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2656" y="226530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В работе с родителями использую:</a:t>
            </a:r>
          </a:p>
        </p:txBody>
      </p:sp>
      <p:pic>
        <p:nvPicPr>
          <p:cNvPr id="3075" name="Picture 3" descr="C:\Users\Microsoft\Desktop\IMG_20180903_085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3419872"/>
            <a:ext cx="3672408" cy="2376264"/>
          </a:xfrm>
          <a:prstGeom prst="rect">
            <a:avLst/>
          </a:prstGeom>
          <a:noFill/>
        </p:spPr>
      </p:pic>
      <p:pic>
        <p:nvPicPr>
          <p:cNvPr id="3076" name="Picture 4" descr="C:\Users\Microsoft\Desktop\IMG_20180903_090002.jpg"/>
          <p:cNvPicPr>
            <a:picLocks noChangeAspect="1" noChangeArrowheads="1"/>
          </p:cNvPicPr>
          <p:nvPr/>
        </p:nvPicPr>
        <p:blipFill>
          <a:blip r:embed="rId4" cstate="print"/>
          <a:srcRect l="7919"/>
          <a:stretch>
            <a:fillRect/>
          </a:stretch>
        </p:blipFill>
        <p:spPr bwMode="auto">
          <a:xfrm>
            <a:off x="1988840" y="5796136"/>
            <a:ext cx="4186436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49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827584"/>
            <a:ext cx="6010994" cy="4104456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III</a:t>
            </a:r>
            <a: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sz="9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7236296"/>
            <a:ext cx="4800600" cy="282104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08720" y="4644008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Самообразование педагога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32655" y="539552"/>
            <a:ext cx="45719" cy="144016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1979712"/>
            <a:ext cx="216024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2656" y="68356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Самообразование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712" y="1835696"/>
            <a:ext cx="54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План работы: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</a:rPr>
              <a:t>201</a:t>
            </a:r>
            <a:r>
              <a:rPr lang="en-US" sz="2800" b="1" dirty="0" smtClean="0">
                <a:solidFill>
                  <a:srgbClr val="7030A0"/>
                </a:solidFill>
              </a:rPr>
              <a:t>5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– </a:t>
            </a:r>
            <a:r>
              <a:rPr lang="ru-RU" sz="2800" b="1" dirty="0" smtClean="0">
                <a:solidFill>
                  <a:srgbClr val="7030A0"/>
                </a:solidFill>
              </a:rPr>
              <a:t>201</a:t>
            </a:r>
            <a:r>
              <a:rPr lang="en-US" sz="2800" b="1" dirty="0" smtClean="0">
                <a:solidFill>
                  <a:srgbClr val="7030A0"/>
                </a:solidFill>
              </a:rPr>
              <a:t>6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гг. по теме: «Работа с родителями»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</a:rPr>
              <a:t>201</a:t>
            </a:r>
            <a:r>
              <a:rPr lang="ru-RU" sz="2800" b="1" dirty="0">
                <a:solidFill>
                  <a:srgbClr val="7030A0"/>
                </a:solidFill>
              </a:rPr>
              <a:t>9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– </a:t>
            </a:r>
            <a:r>
              <a:rPr lang="ru-RU" sz="2800" b="1" dirty="0" smtClean="0">
                <a:solidFill>
                  <a:srgbClr val="7030A0"/>
                </a:solidFill>
              </a:rPr>
              <a:t>2020 </a:t>
            </a:r>
            <a:r>
              <a:rPr lang="ru-RU" sz="2800" b="1" dirty="0">
                <a:solidFill>
                  <a:srgbClr val="7030A0"/>
                </a:solidFill>
              </a:rPr>
              <a:t>гг. по теме: «Театрализованная </a:t>
            </a:r>
            <a:r>
              <a:rPr lang="ru-RU" sz="2800" b="1" dirty="0" smtClean="0">
                <a:solidFill>
                  <a:srgbClr val="7030A0"/>
                </a:solidFill>
              </a:rPr>
              <a:t>деятельность»  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467544"/>
            <a:ext cx="6010994" cy="4536504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IV</a:t>
            </a:r>
            <a:r>
              <a:rPr lang="ru-RU" sz="9600" dirty="0"/>
              <a:t/>
            </a:r>
            <a:br>
              <a:rPr lang="ru-RU" sz="9600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7308304"/>
            <a:ext cx="4800600" cy="210096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6712" y="3491880"/>
            <a:ext cx="5112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Материалы по обобщению и распространению педагогического опыта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720" y="251521"/>
            <a:ext cx="4968552" cy="1638664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 уровне ДОУ</a:t>
            </a:r>
            <a:endParaRPr lang="ru-RU" sz="44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821829"/>
              </p:ext>
            </p:extLst>
          </p:nvPr>
        </p:nvGraphicFramePr>
        <p:xfrm>
          <a:off x="908720" y="1763689"/>
          <a:ext cx="5184576" cy="45845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1316306"/>
                <a:gridCol w="1914142"/>
                <a:gridCol w="1954128"/>
              </a:tblGrid>
              <a:tr h="526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Форма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Тема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</a:tr>
              <a:tr h="2407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 </a:t>
                      </a:r>
                      <a:r>
                        <a:rPr lang="ru-RU" sz="1800" dirty="0">
                          <a:effectLst/>
                        </a:rPr>
                        <a:t>г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Открытое занятие из области «Познание» по формированию элементарных математических представлений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«Пять</a:t>
                      </a:r>
                      <a:r>
                        <a:rPr lang="ru-RU" sz="1800" baseline="0" dirty="0" smtClean="0">
                          <a:effectLst/>
                        </a:rPr>
                        <a:t> ключей</a:t>
                      </a:r>
                      <a:r>
                        <a:rPr lang="ru-RU" sz="1800" dirty="0" smtClean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</a:tr>
              <a:tr h="1315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 </a:t>
                      </a:r>
                      <a:r>
                        <a:rPr lang="ru-RU" sz="1800" dirty="0">
                          <a:effectLst/>
                        </a:rPr>
                        <a:t>г.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Открытое занятие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Праздник «8 Марта»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7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68631" y="1907703"/>
            <a:ext cx="45719" cy="1512169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ru-RU" sz="800" b="1" i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672" y="971600"/>
            <a:ext cx="597666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rgbClr val="0070C0"/>
                </a:solidFill>
              </a:rPr>
              <a:t>Девиз: </a:t>
            </a:r>
            <a:endParaRPr lang="ru-RU" sz="8000" b="1" dirty="0" smtClean="0">
              <a:solidFill>
                <a:srgbClr val="0070C0"/>
              </a:solidFill>
            </a:endParaRPr>
          </a:p>
          <a:p>
            <a:r>
              <a:rPr lang="ru-RU" sz="5400" b="1" dirty="0" smtClean="0">
                <a:solidFill>
                  <a:srgbClr val="FF0000"/>
                </a:solidFill>
              </a:rPr>
              <a:t>« </a:t>
            </a:r>
            <a:r>
              <a:rPr lang="ru-RU" sz="5400" b="1" dirty="0">
                <a:solidFill>
                  <a:srgbClr val="FF0000"/>
                </a:solidFill>
              </a:rPr>
              <a:t>Мечтай, дерзай, твори – все для счастья детворы!»</a:t>
            </a:r>
          </a:p>
        </p:txBody>
      </p:sp>
    </p:spTree>
    <p:extLst>
      <p:ext uri="{BB962C8B-B14F-4D97-AF65-F5344CB8AC3E}">
        <p14:creationId xmlns:p14="http://schemas.microsoft.com/office/powerpoint/2010/main" val="2920281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80" y="395536"/>
            <a:ext cx="5760640" cy="4392488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</a:t>
            </a:r>
            <a: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sz="9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7308304"/>
            <a:ext cx="4800600" cy="210096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52736" y="457200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Приложение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700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80" y="1"/>
            <a:ext cx="5966420" cy="1403647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Утренник, посвященный 9 мая</a:t>
            </a:r>
            <a:endParaRPr lang="ru-RU" sz="36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" name="Picture 2" descr="D:\ФОТО\Новая папка (2)\Эда\20180505_114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8" y="1403649"/>
            <a:ext cx="3840264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Новая папка (2)\Эда\20180508_110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8394" y="4957806"/>
            <a:ext cx="4238576" cy="31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720" y="1"/>
            <a:ext cx="5606380" cy="140364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Новогодний утренник., 201</a:t>
            </a:r>
            <a: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</a:t>
            </a:r>
            <a:r>
              <a:rPr lang="ru-RU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год </a:t>
            </a:r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050" name="Picture 2" descr="C:\Users\comp\Downloads\IMG-20191227-WA001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3" y="478650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mp\Downloads\IMG-20191227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4851506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1"/>
            <a:ext cx="4800612" cy="1331640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Мы занимаемся </a:t>
            </a:r>
            <a:endParaRPr lang="ru-RU" sz="40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5122" name="Picture 2" descr="C:\Users\Microsoft\Desktop\Документы\ДЖамиля\IMG-20180916-WA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88" y="1043608"/>
            <a:ext cx="2592288" cy="2959224"/>
          </a:xfrm>
          <a:prstGeom prst="rect">
            <a:avLst/>
          </a:prstGeom>
          <a:noFill/>
        </p:spPr>
      </p:pic>
      <p:sp>
        <p:nvSpPr>
          <p:cNvPr id="6" name="AutoShape 2" descr="https://thumb.cloud.mail.ru/thumb/xw1/Camera%20Uploads/20200124_102035.jpg?x-email=nazluv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thumb.cloud.mail.ru/thumb/xw1/Camera%20Uploads/20200124_102035.jpg?x-email=nazluv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thumb.cloud.mail.ru/thumb/xw1/Camera%20Uploads/20200124_102035.jpg?x-email=nazluv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thumb.cloud.mail.ru/thumb/xw1/Camera%20Uploads/20200124_102035.jpg?x-email=nazluv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comp\Downloads\20200124_102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98" y="3851920"/>
            <a:ext cx="45874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1"/>
            <a:ext cx="6326460" cy="1043607"/>
          </a:xfrm>
        </p:spPr>
        <p:txBody>
          <a:bodyPr/>
          <a:lstStyle/>
          <a:p>
            <a:r>
              <a:rPr lang="ru-RU" sz="44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Наши будни</a:t>
            </a:r>
            <a:endParaRPr lang="ru-RU" sz="44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6146" name="Picture 2" descr="C:\Users\Microsoft\Desktop\Джамиля\IMG-20190208-WA0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1187624"/>
            <a:ext cx="4896544" cy="3672408"/>
          </a:xfrm>
          <a:prstGeom prst="rect">
            <a:avLst/>
          </a:prstGeom>
          <a:noFill/>
        </p:spPr>
      </p:pic>
      <p:pic>
        <p:nvPicPr>
          <p:cNvPr id="6147" name="Picture 3" descr="C:\Users\Microsoft\Desktop\Документы\наблюдение\IMG_20181024_1054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5220072"/>
            <a:ext cx="4824536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2051720"/>
            <a:ext cx="6857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7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 </a:t>
            </a:r>
            <a:endParaRPr lang="ru-RU" sz="7200" b="1" i="1" dirty="0" smtClean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внимание</a:t>
            </a:r>
            <a:r>
              <a:rPr lang="ru-RU" sz="7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97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68631" y="1907703"/>
            <a:ext cx="45719" cy="1512169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ru-RU" sz="800" b="1" i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6792" y="3470758"/>
            <a:ext cx="3586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«</a:t>
            </a:r>
            <a:r>
              <a:rPr lang="ru-RU" sz="5400" b="1" dirty="0">
                <a:solidFill>
                  <a:srgbClr val="FF0000"/>
                </a:solidFill>
              </a:rPr>
              <a:t>Смотри на мир глазами детей»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2696" y="1619672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Педагогическое кредо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14878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1499659"/>
            <a:ext cx="5976664" cy="3504389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</a:t>
            </a:r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720" y="3995936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Общие сведения о педагоге</a:t>
            </a:r>
            <a:endParaRPr lang="ru-RU" sz="4000" b="1" i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0728" y="6732241"/>
            <a:ext cx="4680520" cy="1656184"/>
          </a:xfrm>
          <a:noFill/>
        </p:spPr>
        <p:txBody>
          <a:bodyPr>
            <a:normAutofit fontScale="92500" lnSpcReduction="20000"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Воспитатель   МБДОУ «Ромашка» </a:t>
            </a:r>
            <a:r>
              <a:rPr lang="ru-RU" sz="2400" b="1" dirty="0" err="1" smtClean="0">
                <a:solidFill>
                  <a:srgbClr val="7030A0"/>
                </a:solidFill>
              </a:rPr>
              <a:t>с.Костек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664" y="4427984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Моллаева</a:t>
            </a:r>
            <a:r>
              <a:rPr lang="ru-RU" sz="3200" b="1" i="1" dirty="0" smtClean="0">
                <a:solidFill>
                  <a:srgbClr val="FF0000"/>
                </a:solidFill>
              </a:rPr>
              <a:t> Динара </a:t>
            </a:r>
            <a:r>
              <a:rPr lang="ru-RU" sz="3200" b="1" i="1" dirty="0" err="1">
                <a:solidFill>
                  <a:srgbClr val="FF0000"/>
                </a:solidFill>
              </a:rPr>
              <a:t>А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бдулкадыровна</a:t>
            </a:r>
            <a:endParaRPr lang="ru-RU" sz="32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18 </a:t>
            </a:r>
            <a:r>
              <a:rPr lang="ru-RU" sz="3200" b="1" i="1" dirty="0">
                <a:solidFill>
                  <a:srgbClr val="FF0000"/>
                </a:solidFill>
              </a:rPr>
              <a:t>н</a:t>
            </a:r>
            <a:r>
              <a:rPr lang="ru-RU" sz="3200" b="1" i="1" dirty="0" smtClean="0">
                <a:solidFill>
                  <a:srgbClr val="FF0000"/>
                </a:solidFill>
              </a:rPr>
              <a:t>оябрь 1984 года рождения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comp\Downloads\image-26-02-20-12-42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1" b="8951"/>
          <a:stretch>
            <a:fillRect/>
          </a:stretch>
        </p:blipFill>
        <p:spPr bwMode="auto">
          <a:xfrm>
            <a:off x="1736812" y="1187624"/>
            <a:ext cx="3096344" cy="36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404664" y="251520"/>
            <a:ext cx="432048" cy="792088"/>
          </a:xfrm>
        </p:spPr>
        <p:txBody>
          <a:bodyPr/>
          <a:lstStyle/>
          <a:p>
            <a:pPr algn="l"/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   </a:t>
            </a:r>
            <a:endParaRPr lang="ru-RU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682" y="971600"/>
            <a:ext cx="5886654" cy="7632848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Хасавюртовский педагогический колледж </a:t>
            </a:r>
            <a:r>
              <a:rPr lang="ru-RU" sz="2000" b="1" dirty="0" err="1" smtClean="0"/>
              <a:t>им.З.Н.Батырмурзаева</a:t>
            </a:r>
            <a:r>
              <a:rPr lang="ru-RU" sz="2000" b="1" dirty="0"/>
              <a:t> </a:t>
            </a:r>
            <a:r>
              <a:rPr lang="ru-RU" sz="2000" b="1" dirty="0" smtClean="0"/>
              <a:t>по специальности дошкольное образование в 2007г, присвоена квалификация воспитатель.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2696" y="323528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Образование:</a:t>
            </a:r>
          </a:p>
        </p:txBody>
      </p:sp>
      <p:pic>
        <p:nvPicPr>
          <p:cNvPr id="3074" name="Picture 2" descr="C:\Users\comp\Downloads\img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3" y="2339752"/>
            <a:ext cx="5754812" cy="406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6712" y="1115616"/>
            <a:ext cx="4992588" cy="36004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Общий трудовой стаж:12 лет </a:t>
            </a:r>
          </a:p>
          <a:p>
            <a:pPr algn="just"/>
            <a:r>
              <a:rPr lang="ru-RU" dirty="0" smtClean="0"/>
              <a:t>Стаж педагогической работы (по специальности): 12 лет </a:t>
            </a:r>
          </a:p>
          <a:p>
            <a:pPr algn="just"/>
            <a:r>
              <a:rPr lang="ru-RU" dirty="0" smtClean="0"/>
              <a:t>В данной должности:12 </a:t>
            </a:r>
            <a:r>
              <a:rPr lang="ru-RU" dirty="0"/>
              <a:t>лет </a:t>
            </a:r>
          </a:p>
          <a:p>
            <a:pPr algn="just"/>
            <a:r>
              <a:rPr lang="ru-RU" dirty="0" smtClean="0"/>
              <a:t>В данном учреждении: 12 </a:t>
            </a:r>
            <a:r>
              <a:rPr lang="ru-RU" dirty="0"/>
              <a:t>лет </a:t>
            </a:r>
          </a:p>
          <a:p>
            <a:pPr algn="just"/>
            <a:endParaRPr lang="ru-RU" sz="2400" dirty="0"/>
          </a:p>
        </p:txBody>
      </p:sp>
      <p:pic>
        <p:nvPicPr>
          <p:cNvPr id="1027" name="Picture 3" descr="C:\Users\comp\Downloads\20191029_104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4067944"/>
            <a:ext cx="5399637" cy="40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0"/>
            <a:ext cx="5040560" cy="1499659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Повышение квалификации</a:t>
            </a:r>
            <a:endParaRPr lang="ru-RU" b="1" i="1" dirty="0">
              <a:solidFill>
                <a:srgbClr val="7030A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8720" y="1307637"/>
            <a:ext cx="5328592" cy="4704523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 2018г ГБОУ ДПО «Дагестанский институт развития образования» тему: «Совершенствование содержания образовательного процесса в ДОО в условиях реализации ФГОС дошкольного образования»</a:t>
            </a:r>
          </a:p>
          <a:p>
            <a:r>
              <a:rPr lang="ru-RU" sz="2000" b="1" dirty="0" smtClean="0"/>
              <a:t> 72 часов </a:t>
            </a:r>
            <a:endParaRPr lang="ru-RU" sz="2000" b="1" dirty="0"/>
          </a:p>
        </p:txBody>
      </p:sp>
      <p:pic>
        <p:nvPicPr>
          <p:cNvPr id="1026" name="Picture 2" descr="D:\МОЛЛАЕВА ДИНАРА АБДУЛКАДЫРОВНА\img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1398" y="3384722"/>
            <a:ext cx="3864615" cy="54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MSC_MS_RU_RU_8March_Pink_2007v_Russia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E88507-060B-42D1-89C8-39E512EFE8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MSC_MS_RU_RU_8March_Pink_2007v_Russia</Template>
  <TotalTime>0</TotalTime>
  <Words>1225</Words>
  <Application>Microsoft Office PowerPoint</Application>
  <PresentationFormat>Экран (4:3)</PresentationFormat>
  <Paragraphs>126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MSC_MS_RU_RU_8March_Pink_2007v_Russia</vt:lpstr>
      <vt:lpstr>  </vt:lpstr>
      <vt:lpstr>Содержание</vt:lpstr>
      <vt:lpstr>Презентация PowerPoint</vt:lpstr>
      <vt:lpstr>Презентация PowerPoint</vt:lpstr>
      <vt:lpstr>Раздел I </vt:lpstr>
      <vt:lpstr>Презентация PowerPoint</vt:lpstr>
      <vt:lpstr>    </vt:lpstr>
      <vt:lpstr>Презентация PowerPoint</vt:lpstr>
      <vt:lpstr>Повышение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II</vt:lpstr>
      <vt:lpstr>Презентация PowerPoint</vt:lpstr>
      <vt:lpstr>Презентация PowerPoint</vt:lpstr>
      <vt:lpstr>Презентация PowerPoint</vt:lpstr>
      <vt:lpstr>Презентация PowerPoint</vt:lpstr>
      <vt:lpstr> Раздел III </vt:lpstr>
      <vt:lpstr>Презентация PowerPoint</vt:lpstr>
      <vt:lpstr>Раздел IV </vt:lpstr>
      <vt:lpstr>На уровне ДОУ</vt:lpstr>
      <vt:lpstr> Раздел V </vt:lpstr>
      <vt:lpstr>Утренник, посвященный 9 мая</vt:lpstr>
      <vt:lpstr>Новогодний утренник., 2019 год </vt:lpstr>
      <vt:lpstr>Мы занимаемся </vt:lpstr>
      <vt:lpstr>Наши будни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>Шаблон оформления к 8 Марта</dc:description>
  <cp:lastModifiedBy/>
  <cp:revision>1</cp:revision>
  <dcterms:created xsi:type="dcterms:W3CDTF">2016-01-10T07:30:25Z</dcterms:created>
  <dcterms:modified xsi:type="dcterms:W3CDTF">2020-03-22T15:47:18Z</dcterms:modified>
  <cp:category>Шаблон оформления к 8 Марта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TC103516769990</vt:lpwstr>
  </property>
</Properties>
</file>