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143140"/>
          </a:xfrm>
        </p:spPr>
        <p:txBody>
          <a:bodyPr>
            <a:normAutofit/>
          </a:bodyPr>
          <a:lstStyle/>
          <a:p>
            <a:r>
              <a:rPr lang="ru-RU" sz="900" b="1" dirty="0" smtClean="0">
                <a:solidFill>
                  <a:schemeClr val="tx2"/>
                </a:solidFill>
              </a:rPr>
              <a:t>Республика Дагестан Хасавюртовский район                                             </a:t>
            </a:r>
            <a:r>
              <a:rPr lang="ru-RU" sz="900" dirty="0" smtClean="0">
                <a:solidFill>
                  <a:schemeClr val="tx2"/>
                </a:solidFill>
              </a:rPr>
              <a:t/>
            </a:r>
            <a:br>
              <a:rPr lang="ru-RU" sz="900" dirty="0" smtClean="0">
                <a:solidFill>
                  <a:schemeClr val="tx2"/>
                </a:solidFill>
              </a:rPr>
            </a:br>
            <a:r>
              <a:rPr lang="ru-RU" sz="900" b="1" dirty="0" smtClean="0">
                <a:solidFill>
                  <a:schemeClr val="tx2"/>
                </a:solidFill>
              </a:rPr>
              <a:t>Муниципальное казенное дошкольное образовательное учреждение «Ромашка»</a:t>
            </a:r>
            <a:r>
              <a:rPr lang="ru-RU" sz="900" dirty="0" smtClean="0">
                <a:solidFill>
                  <a:schemeClr val="tx2"/>
                </a:solidFill>
              </a:rPr>
              <a:t/>
            </a:r>
            <a:br>
              <a:rPr lang="ru-RU" sz="900" dirty="0" smtClean="0">
                <a:solidFill>
                  <a:schemeClr val="tx2"/>
                </a:solidFill>
              </a:rPr>
            </a:br>
            <a:r>
              <a:rPr lang="en-US" sz="900" b="1" dirty="0" smtClean="0">
                <a:solidFill>
                  <a:schemeClr val="tx2"/>
                </a:solidFill>
              </a:rPr>
              <a:t>dag-romashra.tvoesadik.ru</a:t>
            </a:r>
            <a:r>
              <a:rPr lang="ru-RU" sz="900" dirty="0" smtClean="0">
                <a:solidFill>
                  <a:schemeClr val="tx2"/>
                </a:solidFill>
              </a:rPr>
              <a:t/>
            </a:r>
            <a:br>
              <a:rPr lang="ru-RU" sz="900" dirty="0" smtClean="0">
                <a:solidFill>
                  <a:schemeClr val="tx2"/>
                </a:solidFill>
              </a:rPr>
            </a:br>
            <a:r>
              <a:rPr lang="ru-RU" sz="900" b="1" dirty="0" smtClean="0">
                <a:solidFill>
                  <a:schemeClr val="tx2"/>
                </a:solidFill>
              </a:rPr>
              <a:t>КОНСПЕКТ </a:t>
            </a:r>
            <a:r>
              <a:rPr lang="ru-RU" sz="900" dirty="0" smtClean="0">
                <a:solidFill>
                  <a:schemeClr val="tx2"/>
                </a:solidFill>
              </a:rPr>
              <a:t/>
            </a:r>
            <a:br>
              <a:rPr lang="ru-RU" sz="900" dirty="0" smtClean="0">
                <a:solidFill>
                  <a:schemeClr val="tx2"/>
                </a:solidFill>
              </a:rPr>
            </a:br>
            <a:r>
              <a:rPr lang="en-US" sz="900" dirty="0" smtClean="0">
                <a:solidFill>
                  <a:schemeClr val="tx2"/>
                </a:solidFill>
              </a:rPr>
              <a:t>                    </a:t>
            </a:r>
            <a:r>
              <a:rPr lang="ru-RU" sz="900" b="1" dirty="0" smtClean="0">
                <a:solidFill>
                  <a:schemeClr val="tx2"/>
                </a:solidFill>
              </a:rPr>
              <a:t>НЕПОСРЕДСТВЕННО </a:t>
            </a:r>
            <a:r>
              <a:rPr lang="ru-RU" sz="900" b="1" dirty="0" smtClean="0">
                <a:solidFill>
                  <a:schemeClr val="tx2"/>
                </a:solidFill>
              </a:rPr>
              <a:t>– ОБРАЗОВАТЕЛЬНОЙ ДЕЯТЕЛЬНОСТИ </a:t>
            </a:r>
            <a:r>
              <a:rPr lang="ru-RU" sz="900" b="1" dirty="0" smtClean="0">
                <a:solidFill>
                  <a:schemeClr val="tx2"/>
                </a:solidFill>
              </a:rPr>
              <a:t> </a:t>
            </a:r>
            <a:r>
              <a:rPr lang="ru-RU" sz="900" b="1" dirty="0" smtClean="0">
                <a:solidFill>
                  <a:schemeClr val="tx2"/>
                </a:solidFill>
              </a:rPr>
              <a:t>ПО ПОЗНАВАТЕЛЬНО – РЕЧЕВОМУ РАЗВИТИЮ                                                                        В ПОДГОТОВИТЕЛЬНОЙ К ШКОЛЕ ГРУППЕ</a:t>
            </a:r>
            <a:r>
              <a:rPr lang="ru-RU" sz="900" dirty="0" smtClean="0">
                <a:solidFill>
                  <a:srgbClr val="FF0000"/>
                </a:solidFill>
              </a:rPr>
              <a:t/>
            </a:r>
            <a:br>
              <a:rPr lang="ru-RU" sz="900" dirty="0" smtClean="0">
                <a:solidFill>
                  <a:srgbClr val="FF0000"/>
                </a:solidFill>
              </a:rPr>
            </a:br>
            <a:r>
              <a:rPr lang="ru-RU" sz="900" b="1" i="1" dirty="0" smtClean="0">
                <a:solidFill>
                  <a:srgbClr val="FF0000"/>
                </a:solidFill>
              </a:rPr>
              <a:t>«ПУТЕШЕСТВИЕ В ШКОЛУ»</a:t>
            </a:r>
            <a:r>
              <a:rPr lang="ru-RU" sz="900" dirty="0" smtClean="0">
                <a:solidFill>
                  <a:srgbClr val="FF0000"/>
                </a:solidFill>
              </a:rPr>
              <a:t/>
            </a:r>
            <a:br>
              <a:rPr lang="ru-RU" sz="900" dirty="0" smtClean="0">
                <a:solidFill>
                  <a:srgbClr val="FF0000"/>
                </a:solidFill>
              </a:rPr>
            </a:br>
            <a:endParaRPr lang="ru-RU" sz="9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14884"/>
            <a:ext cx="6400800" cy="923916"/>
          </a:xfrm>
        </p:spPr>
        <p:txBody>
          <a:bodyPr>
            <a:normAutofit fontScale="40000" lnSpcReduction="20000"/>
          </a:bodyPr>
          <a:lstStyle/>
          <a:p>
            <a:endParaRPr lang="ru-RU" dirty="0" smtClean="0"/>
          </a:p>
          <a:p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dirty="0" smtClean="0">
                <a:solidFill>
                  <a:schemeClr val="tx2"/>
                </a:solidFill>
              </a:rPr>
              <a:t>Воспитатель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ru-RU" b="1" dirty="0" smtClean="0"/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Джанмурзаева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Эльза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Муратхановна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1" name="Рисунок 5" descr="Рабочая программа по развитию речи 3 класс - Электронные учебни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928802"/>
            <a:ext cx="2843206" cy="26918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329642" cy="1368412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Задачи: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i="1" dirty="0" smtClean="0"/>
              <a:t>1. КОРРЕКЦИОННО — ОБРАЗОВАТЕЛЬНЫЕ: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— Расширение, уточнение, актуализация словаря по теме «Школьные принадлежности».</a:t>
            </a:r>
            <a:br>
              <a:rPr lang="ru-RU" sz="1600" dirty="0" smtClean="0"/>
            </a:br>
            <a:r>
              <a:rPr lang="ru-RU" sz="1600" dirty="0" smtClean="0"/>
              <a:t>— Совершенствование грамматического строя речи (навыков словоизменения, словообразования)</a:t>
            </a:r>
            <a:br>
              <a:rPr lang="ru-RU" sz="1600" dirty="0" smtClean="0"/>
            </a:b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i="1" dirty="0" smtClean="0"/>
              <a:t>2. КОРРЕКЦИОННО — РАЗВИВАЮЩИЕ: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— Развитие общей и мелкой моторики, связной речи, мышления, воображения;</a:t>
            </a:r>
            <a:br>
              <a:rPr lang="ru-RU" sz="1600" dirty="0" smtClean="0"/>
            </a:br>
            <a:r>
              <a:rPr lang="ru-RU" sz="1600" dirty="0" smtClean="0"/>
              <a:t>— Развитие пространственной ориентировки:</a:t>
            </a:r>
            <a:br>
              <a:rPr lang="ru-RU" sz="1600" dirty="0" smtClean="0"/>
            </a:br>
            <a:r>
              <a:rPr lang="ru-RU" sz="1600" b="1" i="1" dirty="0" smtClean="0"/>
              <a:t>3. КОРРЕКЦИОННО — ВОСПИТАТЕЛЬНЫЕ: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-Воспитание у детей навыков сотрудничества, чувства ответственности, аккуратности, инициативности, самостоятельности.</a:t>
            </a:r>
            <a:br>
              <a:rPr lang="ru-RU" sz="1600" dirty="0" smtClean="0"/>
            </a:br>
            <a:r>
              <a:rPr lang="ru-RU" sz="1600" b="1" dirty="0" smtClean="0"/>
              <a:t>Оборудование:</a:t>
            </a:r>
            <a:r>
              <a:rPr lang="ru-RU" sz="1600" dirty="0" smtClean="0"/>
              <a:t> школьные принадлежности, колокольчик, ноутбук (с записью песни «Чему учат в школе?»), мяч, мнемосхемы (звук, буква), красные круги, на доске и у детей «дневники» (лист — с названиями уроков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3500462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ХОД ЗАНЯТИЯ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1. Организационный момент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Под музыку дети заходят в группу.</a:t>
            </a:r>
            <a:br>
              <a:rPr lang="ru-RU" sz="1200" dirty="0" smtClean="0"/>
            </a:br>
            <a:r>
              <a:rPr lang="ru-RU" sz="1200" b="1" dirty="0" smtClean="0"/>
              <a:t>Воспитатель</a:t>
            </a:r>
            <a:r>
              <a:rPr lang="ru-RU" sz="1200" dirty="0" smtClean="0"/>
              <a:t>: Давайте встанем в круг, возьмемся за руки и улыбнемся друг другу. </a:t>
            </a:r>
            <a:br>
              <a:rPr lang="ru-RU" sz="1200" dirty="0" smtClean="0"/>
            </a:br>
            <a:r>
              <a:rPr lang="ru-RU" sz="1200" i="1" dirty="0" smtClean="0"/>
              <a:t> Дети встают в круг.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i="1" dirty="0" smtClean="0"/>
              <a:t>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В круг широкий, вижу я, </a:t>
            </a:r>
            <a:br>
              <a:rPr lang="ru-RU" sz="1200" dirty="0" smtClean="0"/>
            </a:br>
            <a:r>
              <a:rPr lang="ru-RU" sz="1200" dirty="0" smtClean="0"/>
              <a:t>Встали все мои друзья.</a:t>
            </a:r>
            <a:br>
              <a:rPr lang="ru-RU" sz="1200" dirty="0" smtClean="0"/>
            </a:br>
            <a:r>
              <a:rPr lang="ru-RU" sz="1200" dirty="0" smtClean="0"/>
              <a:t>Мы сейчас пойдем направо,</a:t>
            </a:r>
            <a:br>
              <a:rPr lang="ru-RU" sz="1200" dirty="0" smtClean="0"/>
            </a:br>
            <a:r>
              <a:rPr lang="ru-RU" sz="1200" dirty="0" smtClean="0"/>
              <a:t>А теперь пойдем налево.</a:t>
            </a:r>
            <a:br>
              <a:rPr lang="ru-RU" sz="1200" dirty="0" smtClean="0"/>
            </a:br>
            <a:r>
              <a:rPr lang="ru-RU" sz="1200" dirty="0" smtClean="0"/>
              <a:t>В центре круга соберемся,</a:t>
            </a:r>
            <a:br>
              <a:rPr lang="ru-RU" sz="1200" dirty="0" smtClean="0"/>
            </a:br>
            <a:r>
              <a:rPr lang="ru-RU" sz="1200" dirty="0" smtClean="0"/>
              <a:t>Улыбнемся, подмигнем</a:t>
            </a:r>
            <a:br>
              <a:rPr lang="ru-RU" sz="1200" dirty="0" smtClean="0"/>
            </a:br>
            <a:r>
              <a:rPr lang="ru-RU" sz="1200" dirty="0" smtClean="0"/>
              <a:t>И занятие начнем.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i="1" dirty="0" smtClean="0"/>
              <a:t>Воспитатель предлагает детям сесть на стулья</a:t>
            </a: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3143248"/>
            <a:ext cx="7686700" cy="3429024"/>
          </a:xfrm>
        </p:spPr>
        <p:txBody>
          <a:bodyPr>
            <a:normAutofit fontScale="62500" lnSpcReduction="20000"/>
          </a:bodyPr>
          <a:lstStyle/>
          <a:p>
            <a:r>
              <a:rPr lang="ru-RU" sz="2500" b="1" dirty="0" smtClean="0"/>
              <a:t>Воспитатель</a:t>
            </a:r>
            <a:r>
              <a:rPr lang="ru-RU" sz="2500" dirty="0" smtClean="0"/>
              <a:t> послушайте загадки. Отгадав их, вы узнаете, о чем мы сегодня будем говорить.</a:t>
            </a:r>
          </a:p>
          <a:p>
            <a:r>
              <a:rPr lang="ru-RU" sz="2500" dirty="0" smtClean="0"/>
              <a:t>На коробку я похож, </a:t>
            </a:r>
          </a:p>
          <a:p>
            <a:r>
              <a:rPr lang="ru-RU" sz="2500" dirty="0" smtClean="0"/>
              <a:t>Ручки ты в меня кладешь.</a:t>
            </a:r>
          </a:p>
          <a:p>
            <a:r>
              <a:rPr lang="ru-RU" sz="2500" dirty="0" smtClean="0"/>
              <a:t>Школьник, ты меня узнал? </a:t>
            </a:r>
          </a:p>
          <a:p>
            <a:r>
              <a:rPr lang="ru-RU" sz="2500" dirty="0" smtClean="0"/>
              <a:t>Ну, конечно, я -…(пенал)</a:t>
            </a:r>
          </a:p>
          <a:p>
            <a:r>
              <a:rPr lang="ru-RU" sz="2500" dirty="0" smtClean="0"/>
              <a:t> </a:t>
            </a:r>
          </a:p>
          <a:p>
            <a:r>
              <a:rPr lang="ru-RU" sz="2500" dirty="0" smtClean="0"/>
              <a:t>Если ты его отточишь, нарисуешь всё, что хочешь: </a:t>
            </a:r>
          </a:p>
          <a:p>
            <a:r>
              <a:rPr lang="ru-RU" sz="2500" dirty="0" smtClean="0"/>
              <a:t>Солнце, реки, горы пляж. Что же это? (карандаш)</a:t>
            </a:r>
          </a:p>
          <a:p>
            <a:r>
              <a:rPr lang="ru-RU" sz="2500" dirty="0" smtClean="0"/>
              <a:t> </a:t>
            </a:r>
          </a:p>
          <a:p>
            <a:r>
              <a:rPr lang="ru-RU" sz="2500" dirty="0" smtClean="0"/>
              <a:t>То я в клетку, то в линейку.</a:t>
            </a:r>
          </a:p>
          <a:p>
            <a:r>
              <a:rPr lang="ru-RU" sz="2500" dirty="0" smtClean="0"/>
              <a:t>Написать по ним сумей-ка!</a:t>
            </a:r>
          </a:p>
          <a:p>
            <a:r>
              <a:rPr lang="ru-RU" sz="2500" dirty="0" smtClean="0"/>
              <a:t>можешь и нарисовать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2858"/>
          </a:xfrm>
        </p:spPr>
        <p:txBody>
          <a:bodyPr>
            <a:noAutofit/>
          </a:bodyPr>
          <a:lstStyle/>
          <a:p>
            <a:r>
              <a:rPr lang="ru-RU" sz="1200" dirty="0" smtClean="0"/>
              <a:t>Что такое я...(Тетрадь)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Если ей работу дашь –</a:t>
            </a:r>
            <a:br>
              <a:rPr lang="ru-RU" sz="1200" dirty="0" smtClean="0"/>
            </a:br>
            <a:r>
              <a:rPr lang="ru-RU" sz="1200" dirty="0" smtClean="0"/>
              <a:t>Зря трудился карандаш. (Резинка)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Я весь мир слепить готов -</a:t>
            </a:r>
            <a:br>
              <a:rPr lang="ru-RU" sz="1200" dirty="0" smtClean="0"/>
            </a:br>
            <a:r>
              <a:rPr lang="ru-RU" sz="1200" dirty="0" smtClean="0"/>
              <a:t>Дом, машину, двух котов.</a:t>
            </a:r>
            <a:br>
              <a:rPr lang="ru-RU" sz="1200" dirty="0" smtClean="0"/>
            </a:br>
            <a:r>
              <a:rPr lang="ru-RU" sz="1200" dirty="0" smtClean="0"/>
              <a:t>Я сегодня властелин -</a:t>
            </a:r>
            <a:br>
              <a:rPr lang="ru-RU" sz="1200" dirty="0" smtClean="0"/>
            </a:br>
            <a:r>
              <a:rPr lang="ru-RU" sz="1200" dirty="0" smtClean="0"/>
              <a:t>У меня есть... (Пластилин)</a:t>
            </a:r>
            <a:br>
              <a:rPr lang="ru-RU" sz="1200" dirty="0" smtClean="0"/>
            </a:br>
            <a:r>
              <a:rPr lang="ru-RU" sz="1200" dirty="0" smtClean="0"/>
              <a:t> </a:t>
            </a:r>
            <a:br>
              <a:rPr lang="ru-RU" sz="1200" dirty="0" smtClean="0"/>
            </a:br>
            <a:r>
              <a:rPr lang="ru-RU" sz="1200" dirty="0" smtClean="0"/>
              <a:t>Стоит дом:</a:t>
            </a:r>
            <a:br>
              <a:rPr lang="ru-RU" sz="1200" dirty="0" smtClean="0"/>
            </a:br>
            <a:r>
              <a:rPr lang="ru-RU" sz="1200" dirty="0" smtClean="0"/>
              <a:t>Кто в него войдёт,</a:t>
            </a:r>
            <a:br>
              <a:rPr lang="ru-RU" sz="1200" dirty="0" smtClean="0"/>
            </a:br>
            <a:r>
              <a:rPr lang="ru-RU" sz="1200" dirty="0" smtClean="0"/>
              <a:t>Тот ум приобретёт. (Школа</a:t>
            </a: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214554"/>
            <a:ext cx="8086724" cy="38115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sz="1200" b="1" dirty="0" smtClean="0"/>
              <a:t>Воспитатель</a:t>
            </a:r>
            <a:r>
              <a:rPr lang="ru-RU" sz="1200" dirty="0" smtClean="0"/>
              <a:t>: Молодцы, ребятки, все отгадали загадки! Кто догадался, что нас сегодня ждёт? Вы хотели бы сейчас оказаться в школе? Сейчас я произнесу волшебные слова, и вы все превратитесь в школьников. Попробуем? Закройте глаза. Покружитесь, покружитесь в школьников все превратитесь. Всё — сейчас вы настоящие ученики — первоклассники. А это наш класс. В нём есть парты, доска.</a:t>
            </a:r>
          </a:p>
          <a:p>
            <a:r>
              <a:rPr lang="ru-RU" sz="1200" dirty="0" smtClean="0"/>
              <a:t>Как называются дети, которые учатся в школе? (ученики),</a:t>
            </a:r>
          </a:p>
          <a:p>
            <a:r>
              <a:rPr lang="ru-RU" sz="1200" dirty="0" smtClean="0"/>
              <a:t> Кто учит детей? (учитель).</a:t>
            </a:r>
          </a:p>
          <a:p>
            <a:r>
              <a:rPr lang="ru-RU" sz="1200" dirty="0" smtClean="0"/>
              <a:t>Я буду учителем, а вы моими учениками. Договорились?</a:t>
            </a:r>
          </a:p>
          <a:p>
            <a:r>
              <a:rPr lang="ru-RU" sz="1200" b="1" dirty="0" smtClean="0"/>
              <a:t>Звенит звонок. 1 урок — Грамота</a:t>
            </a:r>
            <a:endParaRPr lang="ru-RU" sz="1200" dirty="0" smtClean="0"/>
          </a:p>
          <a:p>
            <a:r>
              <a:rPr lang="ru-RU" sz="1200" b="1" dirty="0" smtClean="0"/>
              <a:t>Воспитатель</a:t>
            </a:r>
            <a:r>
              <a:rPr lang="ru-RU" sz="1200" dirty="0" smtClean="0"/>
              <a:t>: Ребята, что такое звук? Посмотрите на схему. Звуки мы слышим ушами, произносим ртом (показ на экране).</a:t>
            </a:r>
          </a:p>
          <a:p>
            <a:r>
              <a:rPr lang="ru-RU" sz="1200" b="1" dirty="0" smtClean="0"/>
              <a:t> (Схема «ухо-рот»)</a:t>
            </a:r>
            <a:endParaRPr lang="ru-RU" sz="1200" dirty="0" smtClean="0"/>
          </a:p>
          <a:p>
            <a:r>
              <a:rPr lang="ru-RU" sz="1200" dirty="0" smtClean="0"/>
              <a:t>А что такое буква?  Посмотрите на схему. Буквы  мы видим глазами и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(Схема «глаз- буква»)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Я буду произносить разные звуки, если вы услышите звук  А, хлопните в ладоши.</a:t>
            </a:r>
            <a:br>
              <a:rPr lang="ru-RU" sz="1200" dirty="0" smtClean="0"/>
            </a:br>
            <a:r>
              <a:rPr lang="ru-RU" sz="1200" dirty="0" smtClean="0"/>
              <a:t>(А, О, Б,У, О, Ы,Г, А, О,В, У, И, Д,Ы, А, О)</a:t>
            </a:r>
            <a:br>
              <a:rPr lang="ru-RU" sz="1200" dirty="0" smtClean="0"/>
            </a:br>
            <a:r>
              <a:rPr lang="ru-RU" sz="1200" dirty="0" smtClean="0"/>
              <a:t>Назовите буквы, которые вы знаете.</a:t>
            </a:r>
            <a:r>
              <a:rPr lang="ru-RU" sz="1200" b="1" dirty="0" smtClean="0"/>
              <a:t> </a:t>
            </a:r>
            <a:r>
              <a:rPr lang="ru-RU" sz="1200" dirty="0" smtClean="0"/>
              <a:t> Назовите слова, которые начинаются на букву у вас на картинке.</a:t>
            </a:r>
            <a:br>
              <a:rPr lang="ru-RU" sz="1200" dirty="0" smtClean="0"/>
            </a:br>
            <a:r>
              <a:rPr lang="ru-RU" sz="1200" b="1" i="1" dirty="0" smtClean="0"/>
              <a:t>(дети по цепочке называют).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Я предлагаю вам выложить из палочек букву, которая изображена у вас на карточке. А сейчас давайте посчитаем слоги в словах. Я назову слово, и мы посчитаем вместе. Теперь назовите вы свое слово. </a:t>
            </a:r>
            <a:br>
              <a:rPr lang="ru-RU" sz="1200" dirty="0" smtClean="0"/>
            </a:br>
            <a:r>
              <a:rPr lang="ru-RU" sz="1200" dirty="0" smtClean="0"/>
              <a:t>Теперь сравним предметы</a:t>
            </a:r>
            <a:br>
              <a:rPr lang="ru-RU" sz="1200" dirty="0" smtClean="0"/>
            </a:br>
            <a:r>
              <a:rPr lang="ru-RU" sz="1200" b="1" dirty="0" smtClean="0"/>
              <a:t>Звонок. Перемена</a:t>
            </a: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200" dirty="0" smtClean="0"/>
          </a:p>
          <a:p>
            <a:r>
              <a:rPr lang="ru-RU" sz="1200" b="1" dirty="0" err="1" smtClean="0"/>
              <a:t>Физминутка</a:t>
            </a:r>
            <a:endParaRPr lang="ru-RU" sz="1200" dirty="0" smtClean="0"/>
          </a:p>
          <a:p>
            <a:r>
              <a:rPr lang="ru-RU" sz="1200" dirty="0" smtClean="0"/>
              <a:t>Вы, наверное, устали? ДА!</a:t>
            </a:r>
            <a:br>
              <a:rPr lang="ru-RU" sz="1200" dirty="0" smtClean="0"/>
            </a:br>
            <a:r>
              <a:rPr lang="ru-RU" sz="1200" dirty="0" smtClean="0"/>
              <a:t>И поэтому все встали,</a:t>
            </a:r>
            <a:br>
              <a:rPr lang="ru-RU" sz="1200" dirty="0" smtClean="0"/>
            </a:br>
            <a:r>
              <a:rPr lang="ru-RU" sz="1200" dirty="0" smtClean="0"/>
              <a:t>дружно все в кружочек встали.</a:t>
            </a:r>
            <a:br>
              <a:rPr lang="ru-RU" sz="1200" dirty="0" smtClean="0"/>
            </a:br>
            <a:r>
              <a:rPr lang="ru-RU" sz="1200" dirty="0" smtClean="0"/>
              <a:t>Вверх ладошки хлоп-хлоп!</a:t>
            </a:r>
            <a:br>
              <a:rPr lang="ru-RU" sz="1200" dirty="0" smtClean="0"/>
            </a:br>
            <a:r>
              <a:rPr lang="ru-RU" sz="1200" dirty="0" smtClean="0"/>
              <a:t>По коленкам шлеп-шлеп!</a:t>
            </a:r>
            <a:br>
              <a:rPr lang="ru-RU" sz="1200" dirty="0" smtClean="0"/>
            </a:br>
            <a:r>
              <a:rPr lang="ru-RU" sz="1200" dirty="0" smtClean="0"/>
              <a:t>По плечам теперь похлопай,</a:t>
            </a:r>
            <a:br>
              <a:rPr lang="ru-RU" sz="1200" dirty="0" smtClean="0"/>
            </a:br>
            <a:r>
              <a:rPr lang="ru-RU" sz="1200" dirty="0" smtClean="0"/>
              <a:t>По бокам себя пошлепай!</a:t>
            </a:r>
            <a:br>
              <a:rPr lang="ru-RU" sz="1200" dirty="0" smtClean="0"/>
            </a:br>
            <a:r>
              <a:rPr lang="ru-RU" sz="1200" dirty="0" smtClean="0"/>
              <a:t>Можем хлопнуть за спиной,</a:t>
            </a:r>
            <a:br>
              <a:rPr lang="ru-RU" sz="1200" dirty="0" smtClean="0"/>
            </a:br>
            <a:r>
              <a:rPr lang="ru-RU" sz="1200" dirty="0" smtClean="0"/>
              <a:t>Хлопаем перед собой!</a:t>
            </a:r>
            <a:br>
              <a:rPr lang="ru-RU" sz="1200" dirty="0" smtClean="0"/>
            </a:br>
            <a:r>
              <a:rPr lang="ru-RU" sz="1200" dirty="0" smtClean="0"/>
              <a:t>Вправо можем! Влево можем!</a:t>
            </a:r>
            <a:br>
              <a:rPr lang="ru-RU" sz="1200" dirty="0" smtClean="0"/>
            </a:br>
            <a:r>
              <a:rPr lang="ru-RU" sz="1200" dirty="0" smtClean="0"/>
              <a:t>И крест-накрест руки сложим!</a:t>
            </a:r>
            <a:br>
              <a:rPr lang="ru-RU" sz="1200" dirty="0" smtClean="0"/>
            </a:br>
            <a:r>
              <a:rPr lang="ru-RU" sz="1200" dirty="0" smtClean="0"/>
              <a:t>Раз-два! Топ-топ-топ!</a:t>
            </a:r>
          </a:p>
          <a:p>
            <a:r>
              <a:rPr lang="ru-RU" sz="1200" b="1" dirty="0" smtClean="0"/>
              <a:t>Воспитатель</a:t>
            </a:r>
            <a:r>
              <a:rPr lang="ru-RU" sz="1200" dirty="0" smtClean="0"/>
              <a:t>: Молодцы. Следующий урок — математика. </a:t>
            </a:r>
          </a:p>
          <a:p>
            <a:r>
              <a:rPr lang="ru-RU" sz="1200" b="1" dirty="0" smtClean="0"/>
              <a:t>Звонок. 2 урок — Математика</a:t>
            </a:r>
            <a:endParaRPr lang="ru-RU" sz="1200" dirty="0" smtClean="0"/>
          </a:p>
          <a:p>
            <a:r>
              <a:rPr lang="ru-RU" sz="1200" b="1" dirty="0" smtClean="0"/>
              <a:t>Игра «Наоборот»</a:t>
            </a:r>
            <a:endParaRPr lang="ru-RU" sz="1200" dirty="0" smtClean="0"/>
          </a:p>
          <a:p>
            <a:r>
              <a:rPr lang="ru-RU" sz="1200" dirty="0" smtClean="0"/>
              <a:t>Карандаш короткий, а линейка….(длинная)</a:t>
            </a:r>
          </a:p>
          <a:p>
            <a:r>
              <a:rPr lang="ru-RU" sz="1200" dirty="0" smtClean="0"/>
              <a:t>Тетрадь тонкая, а книга ….(толстая)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300" b="1" dirty="0" smtClean="0"/>
              <a:t>Воспитатель: </a:t>
            </a:r>
            <a:r>
              <a:rPr lang="ru-RU" sz="1300" dirty="0" smtClean="0"/>
              <a:t>счет до 10 (прямой и обратный счет), геометрические фигуры, уточнить правую - левую стороны. </a:t>
            </a:r>
            <a:br>
              <a:rPr lang="ru-RU" sz="1300" dirty="0" smtClean="0"/>
            </a:br>
            <a:r>
              <a:rPr lang="ru-RU" sz="1300" dirty="0" smtClean="0"/>
              <a:t>Рассмотрите картинку</a:t>
            </a:r>
            <a:br>
              <a:rPr lang="ru-RU" sz="1300" dirty="0" smtClean="0"/>
            </a:br>
            <a:r>
              <a:rPr lang="ru-RU" sz="1300" b="1" dirty="0" smtClean="0"/>
              <a:t> </a:t>
            </a:r>
            <a:r>
              <a:rPr lang="ru-RU" sz="1300" dirty="0" smtClean="0"/>
              <a:t/>
            </a:r>
            <a:br>
              <a:rPr lang="ru-RU" sz="1300" dirty="0" smtClean="0"/>
            </a:br>
            <a:r>
              <a:rPr lang="ru-RU" sz="1300" dirty="0" smtClean="0"/>
              <a:t>В каком углу находятся 2 бабочки? 4 бабочки? Сколько бабочек в правом верхнем углу? А в левом нижнем углу? Где расположены 6 бабочек?</a:t>
            </a:r>
            <a:br>
              <a:rPr lang="ru-RU" sz="1300" dirty="0" smtClean="0"/>
            </a:br>
            <a:r>
              <a:rPr lang="ru-RU" sz="1300" dirty="0" smtClean="0"/>
              <a:t>Давайте вспомним математические знаки. Назовите их  («больше», «меньше», «равно»).  Работа с перфокартами. </a:t>
            </a:r>
            <a:br>
              <a:rPr lang="ru-RU" sz="1300" dirty="0" smtClean="0"/>
            </a:br>
            <a:endParaRPr lang="ru-RU" sz="1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00438"/>
            <a:ext cx="8229600" cy="2625725"/>
          </a:xfrm>
        </p:spPr>
        <p:txBody>
          <a:bodyPr>
            <a:normAutofit/>
          </a:bodyPr>
          <a:lstStyle/>
          <a:p>
            <a:r>
              <a:rPr lang="ru-RU" sz="1500" b="1" dirty="0" smtClean="0"/>
              <a:t>Звонок на урок. 3 урок Физкультура</a:t>
            </a:r>
            <a:endParaRPr lang="ru-RU" sz="1500" dirty="0" smtClean="0"/>
          </a:p>
          <a:p>
            <a:r>
              <a:rPr lang="ru-RU" sz="1500" b="1" dirty="0" smtClean="0"/>
              <a:t>Зарядка зверей</a:t>
            </a:r>
            <a:endParaRPr lang="ru-RU" sz="1500" dirty="0" smtClean="0"/>
          </a:p>
          <a:p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b="1" dirty="0" smtClean="0"/>
              <a:t>Звонок на урок. 4 урок — Природоведение</a:t>
            </a:r>
            <a:endParaRPr lang="ru-RU" sz="1500" dirty="0" smtClean="0"/>
          </a:p>
          <a:p>
            <a:r>
              <a:rPr lang="ru-RU" sz="1500" dirty="0" smtClean="0"/>
              <a:t>Как вы думаете, что изучают на этом уроке? (ответы детей)</a:t>
            </a:r>
          </a:p>
          <a:p>
            <a:r>
              <a:rPr lang="ru-RU" sz="1500" dirty="0" smtClean="0"/>
              <a:t> Показ презентации «Явления природы»  Урок закончен. Молодцы!  </a:t>
            </a:r>
          </a:p>
          <a:p>
            <a:r>
              <a:rPr lang="ru-RU" sz="1500" dirty="0" smtClean="0"/>
              <a:t>А сейчас нам пора возвращаться в детский сад. Произнесём наши волшебные слова: «Покружись, покружись в дошкольника превратись!»</a:t>
            </a:r>
          </a:p>
          <a:p>
            <a:r>
              <a:rPr lang="ru-RU" sz="1500" dirty="0" smtClean="0"/>
              <a:t>Вот мы и в саду!</a:t>
            </a:r>
          </a:p>
          <a:p>
            <a:endParaRPr lang="ru-RU" dirty="0"/>
          </a:p>
        </p:txBody>
      </p:sp>
      <p:pic>
        <p:nvPicPr>
          <p:cNvPr id="4" name="Рисунок 3" descr="http://50ds.ru/img/_3MO113Q6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000240"/>
            <a:ext cx="2381885" cy="1956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00198"/>
          </a:xfrm>
        </p:spPr>
        <p:txBody>
          <a:bodyPr>
            <a:noAutofit/>
          </a:bodyPr>
          <a:lstStyle/>
          <a:p>
            <a:r>
              <a:rPr lang="ru-RU" sz="1200" b="1" dirty="0" smtClean="0"/>
              <a:t>Итог занятия: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Где мы побывали ?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Какие уроки были ?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b="1" dirty="0" smtClean="0"/>
              <a:t>Какой урок вам понравился ?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Если вам понравилось заниматься, поднимите веселый смайлик, ну а если нет – грустный смайлик.</a:t>
            </a:r>
            <a:br>
              <a:rPr lang="ru-RU" sz="1200" dirty="0" smtClean="0"/>
            </a:br>
            <a:r>
              <a:rPr lang="ru-RU" sz="1200" dirty="0" smtClean="0"/>
              <a:t>Совсем скоро вы все пойдёте в школу, где вас встретит первая учительница.   Я уверена, что вы будете учиться только на «5»!</a:t>
            </a:r>
            <a:br>
              <a:rPr lang="ru-RU" sz="1200" dirty="0" smtClean="0"/>
            </a:br>
            <a:r>
              <a:rPr lang="ru-RU" sz="1200" dirty="0" smtClean="0"/>
              <a:t> На память о нашем путешествии мы сфотографируемся. Фотографию вы увидите на стенде в вашей группе.</a:t>
            </a:r>
            <a:br>
              <a:rPr lang="ru-RU" sz="1200" dirty="0" smtClean="0"/>
            </a:br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90</Words>
  <PresentationFormat>Экран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Республика Дагестан Хасавюртовский район                                              Муниципальное казенное дошкольное образовательное учреждение «Ромашка» dag-romashra.tvoesadik.ru КОНСПЕКТ                      НЕПОСРЕДСТВЕННО – ОБРАЗОВАТЕЛЬНОЙ ДЕЯТЕЛЬНОСТИ  ПО ПОЗНАВАТЕЛЬНО – РЕЧЕВОМУ РАЗВИТИЮ                                                                        В ПОДГОТОВИТЕЛЬНОЙ К ШКОЛЕ ГРУППЕ «ПУТЕШЕСТВИЕ В ШКОЛУ» </vt:lpstr>
      <vt:lpstr>Задачи: 1. КОРРЕКЦИОННО — ОБРАЗОВАТЕЛЬНЫЕ: — Расширение, уточнение, актуализация словаря по теме «Школьные принадлежности». — Совершенствование грамматического строя речи (навыков словоизменения, словообразования) .</vt:lpstr>
      <vt:lpstr>ХОД ЗАНЯТИЯ 1. Организационный момент Под музыку дети заходят в группу. Воспитатель: Давайте встанем в круг, возьмемся за руки и улыбнемся друг другу.   Дети встают в круг.   В круг широкий, вижу я,  Встали все мои друзья. Мы сейчас пойдем направо, А теперь пойдем налево. В центре круга соберемся, Улыбнемся, подмигнем И занятие начнем.   Воспитатель предлагает детям сесть на стулья</vt:lpstr>
      <vt:lpstr>Что такое я...(Тетрадь)   Если ей работу дашь – Зря трудился карандаш. (Резинка)   Я весь мир слепить готов - Дом, машину, двух котов. Я сегодня властелин - У меня есть... (Пластилин)   Стоит дом: Кто в него войдёт, Тот ум приобретёт. (Школа</vt:lpstr>
      <vt:lpstr>(Схема «глаз- буква») Я буду произносить разные звуки, если вы услышите звук  А, хлопните в ладоши. (А, О, Б,У, О, Ы,Г, А, О,В, У, И, Д,Ы, А, О) Назовите буквы, которые вы знаете.  Назовите слова, которые начинаются на букву у вас на картинке. (дети по цепочке называют). Я предлагаю вам выложить из палочек букву, которая изображена у вас на карточке. А сейчас давайте посчитаем слоги в словах. Я назову слово, и мы посчитаем вместе. Теперь назовите вы свое слово.  Теперь сравним предметы Звонок. Перемена </vt:lpstr>
      <vt:lpstr>  Воспитатель: счет до 10 (прямой и обратный счет), геометрические фигуры, уточнить правую - левую стороны.  Рассмотрите картинку   В каком углу находятся 2 бабочки? 4 бабочки? Сколько бабочек в правом верхнем углу? А в левом нижнем углу? Где расположены 6 бабочек? Давайте вспомним математические знаки. Назовите их  («больше», «меньше», «равно»).  Работа с перфокартами.  </vt:lpstr>
      <vt:lpstr>Итог занятия: Где мы побывали ?  Какие уроки были ? Какой урок вам понравился ? Если вам понравилось заниматься, поднимите веселый смайлик, ну а если нет – грустный смайлик. Совсем скоро вы все пойдёте в школу, где вас встретит первая учительница.   Я уверена, что вы будете учиться только на «5»!  На память о нашем путешествии мы сфотографируемся. Фотографию вы увидите на стенде в вашей группе.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12</cp:revision>
  <dcterms:created xsi:type="dcterms:W3CDTF">2018-03-27T03:53:15Z</dcterms:created>
  <dcterms:modified xsi:type="dcterms:W3CDTF">2018-03-27T13:47:06Z</dcterms:modified>
</cp:coreProperties>
</file>