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3"/>
  </p:notesMasterIdLst>
  <p:sldIdLst>
    <p:sldId id="256" r:id="rId3"/>
    <p:sldId id="283" r:id="rId4"/>
    <p:sldId id="257" r:id="rId5"/>
    <p:sldId id="292" r:id="rId6"/>
    <p:sldId id="293" r:id="rId7"/>
    <p:sldId id="294" r:id="rId8"/>
    <p:sldId id="304" r:id="rId9"/>
    <p:sldId id="311" r:id="rId10"/>
    <p:sldId id="295" r:id="rId11"/>
    <p:sldId id="296" r:id="rId12"/>
    <p:sldId id="301" r:id="rId13"/>
    <p:sldId id="303" r:id="rId14"/>
    <p:sldId id="302" r:id="rId15"/>
    <p:sldId id="305" r:id="rId16"/>
    <p:sldId id="273" r:id="rId17"/>
    <p:sldId id="270" r:id="rId18"/>
    <p:sldId id="312" r:id="rId19"/>
    <p:sldId id="288" r:id="rId20"/>
    <p:sldId id="260" r:id="rId21"/>
    <p:sldId id="306" r:id="rId22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A2781"/>
    <a:srgbClr val="6600FF"/>
    <a:srgbClr val="CC66FF"/>
    <a:srgbClr val="AB0043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761" autoAdjust="0"/>
  </p:normalViewPr>
  <p:slideViewPr>
    <p:cSldViewPr>
      <p:cViewPr varScale="1">
        <p:scale>
          <a:sx n="77" d="100"/>
          <a:sy n="77" d="100"/>
        </p:scale>
        <p:origin x="-10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68" y="-102"/>
      </p:cViewPr>
      <p:guideLst>
        <p:guide orient="horz" pos="315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A8410FA-6994-4797-BC87-C84953E2D4A9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946CD85-3F42-488C-893A-363CFED11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345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6CD85-3F42-488C-893A-363CFED11DA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6CD85-3F42-488C-893A-363CFED11DA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6CD85-3F42-488C-893A-363CFED11DA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6CD85-3F42-488C-893A-363CFED11DA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6CD85-3F42-488C-893A-363CFED11DA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0B51F-00EF-42B4-82DE-3AB1EB478D57}" type="datetimeFigureOut">
              <a:rPr lang="ru-RU" smtClean="0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32772-B5C4-4BD0-B121-8166F31D28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5B2D-98C3-42DD-817E-B4B4687934CB}" type="datetimeFigureOut">
              <a:rPr lang="ru-RU" smtClean="0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D214F-2182-4929-8527-8F7F089614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97B0-AA88-455B-9869-558A0D9B0409}" type="datetimeFigureOut">
              <a:rPr lang="ru-RU" smtClean="0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3182E-B7BC-43C5-A834-6FAB801209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C805-8E27-4AC1-B7C9-E372C4756054}" type="datetimeFigureOut">
              <a:rPr lang="ru-RU" smtClean="0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7C0F-5819-4E98-AE6E-204D6E1BC3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F346-DD9B-4D55-A7F6-3C7BB5CE6B25}" type="datetimeFigureOut">
              <a:rPr lang="ru-RU" smtClean="0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9732-C287-48A4-9CBC-D281AA7BDC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ACD1-3F2D-4A3B-B194-030D676834CA}" type="datetimeFigureOut">
              <a:rPr lang="ru-RU" smtClean="0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44D9-1352-40EB-B20F-129FFDEF99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5A7D-86AF-47FB-AA90-8364BE85E8FF}" type="datetimeFigureOut">
              <a:rPr lang="ru-RU" smtClean="0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B7E3-40BC-4AA4-8A78-49C4E660F4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A8828-9FC2-4A50-97F0-27610F9DDDD4}" type="datetimeFigureOut">
              <a:rPr lang="ru-RU" smtClean="0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9F95D-BC18-4C4D-B546-65A1845554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098A-C19B-4643-BD1B-475B5D08DE47}" type="datetimeFigureOut">
              <a:rPr lang="ru-RU" smtClean="0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2E61-7C57-46B8-B2F5-146A181F75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ACD1-E219-42B5-BBD5-EEE68B75A964}" type="datetimeFigureOut">
              <a:rPr lang="ru-RU" smtClean="0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02AC-E314-4B42-A83F-B56CE89F1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54415-6F37-446C-B0AF-AD1068C3BBEE}" type="datetimeFigureOut">
              <a:rPr lang="ru-RU" smtClean="0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C152B-E88F-4D61-9660-5DAB29DA02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88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B653DE-5EC3-4061-8EEF-536655FDF528}" type="datetimeFigureOut">
              <a:rPr lang="ru-RU" smtClean="0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DDD4DB-B172-48AC-8EDC-E73147C711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4286280" cy="592935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5A278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briola" pitchFamily="82" charset="0"/>
              </a:rPr>
              <a:t>Общие сведения</a:t>
            </a:r>
            <a:r>
              <a:rPr lang="ru-RU" sz="5400" b="1" i="1" dirty="0" smtClean="0">
                <a:solidFill>
                  <a:srgbClr val="FF0000"/>
                </a:solidFill>
                <a:latin typeface="Gabriola" pitchFamily="82" charset="0"/>
              </a:rPr>
              <a:t>                     </a:t>
            </a:r>
            <a:r>
              <a:rPr lang="ru-RU" sz="5400" b="1" i="1" dirty="0" err="1" smtClean="0">
                <a:solidFill>
                  <a:schemeClr val="tx1"/>
                </a:solidFill>
                <a:latin typeface="Gabriola" pitchFamily="82" charset="0"/>
              </a:rPr>
              <a:t>Вагабова</a:t>
            </a:r>
            <a:r>
              <a:rPr lang="ru-RU" sz="5400" b="1" i="1" dirty="0" smtClean="0">
                <a:solidFill>
                  <a:schemeClr val="tx1"/>
                </a:solidFill>
                <a:latin typeface="Gabriola" pitchFamily="82" charset="0"/>
              </a:rPr>
              <a:t> </a:t>
            </a:r>
            <a:r>
              <a:rPr lang="ru-RU" sz="5400" b="1" i="1" dirty="0" err="1" smtClean="0">
                <a:solidFill>
                  <a:schemeClr val="tx1"/>
                </a:solidFill>
                <a:latin typeface="Gabriola" pitchFamily="82" charset="0"/>
              </a:rPr>
              <a:t>Зиярат</a:t>
            </a:r>
            <a:r>
              <a:rPr lang="ru-RU" sz="5400" b="1" i="1" dirty="0" smtClean="0">
                <a:solidFill>
                  <a:schemeClr val="tx1"/>
                </a:solidFill>
                <a:latin typeface="Gabriola" pitchFamily="82" charset="0"/>
              </a:rPr>
              <a:t> </a:t>
            </a:r>
          </a:p>
          <a:p>
            <a:r>
              <a:rPr lang="ru-RU" sz="5400" b="1" i="1" dirty="0" err="1" smtClean="0">
                <a:solidFill>
                  <a:schemeClr val="tx1"/>
                </a:solidFill>
                <a:latin typeface="Gabriola" pitchFamily="82" charset="0"/>
              </a:rPr>
              <a:t>Маликовна</a:t>
            </a:r>
            <a:endParaRPr lang="ru-RU" sz="5400" b="1" i="1" dirty="0" smtClean="0">
              <a:solidFill>
                <a:schemeClr val="tx1"/>
              </a:solidFill>
              <a:latin typeface="Gabriola" pitchFamily="82" charset="0"/>
            </a:endParaRPr>
          </a:p>
          <a:p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Образование-среднее –</a:t>
            </a:r>
          </a:p>
          <a:p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ПЕДОГОГИЧЕСКОЕ   </a:t>
            </a:r>
          </a:p>
          <a:p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 специальность-</a:t>
            </a:r>
          </a:p>
          <a:p>
            <a:endParaRPr lang="ru-RU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</a:endParaRPr>
          </a:p>
          <a:p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учитель начальных классов        </a:t>
            </a:r>
          </a:p>
          <a:p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Окончила  хасавюртовский педагогический  колледж       </a:t>
            </a:r>
          </a:p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2011  </a:t>
            </a:r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г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85728"/>
            <a:ext cx="3929090" cy="616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Играем и занимаемся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434" name="Picture 2" descr="https://ds03.infourok.ru/uploads/ex/05b1/0005d210-efb037e7/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6932142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2214546" y="-37576412"/>
            <a:ext cx="6715172" cy="3579043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982177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Личностные характеристики</a:t>
            </a:r>
          </a:p>
          <a:p>
            <a:endParaRPr lang="ru-RU" b="1" dirty="0" smtClean="0"/>
          </a:p>
          <a:p>
            <a:r>
              <a:rPr lang="ru-RU" b="1" dirty="0" smtClean="0"/>
              <a:t>Ответственность</a:t>
            </a:r>
          </a:p>
          <a:p>
            <a:endParaRPr lang="ru-RU" b="1" dirty="0" smtClean="0"/>
          </a:p>
          <a:p>
            <a:r>
              <a:rPr lang="ru-RU" b="1" dirty="0" smtClean="0"/>
              <a:t>Отзывчивость</a:t>
            </a:r>
          </a:p>
          <a:p>
            <a:endParaRPr lang="ru-RU" b="1" dirty="0" smtClean="0"/>
          </a:p>
          <a:p>
            <a:r>
              <a:rPr lang="ru-RU" b="1" dirty="0" smtClean="0"/>
              <a:t>Находчивость</a:t>
            </a:r>
          </a:p>
          <a:p>
            <a:endParaRPr lang="ru-RU" b="1" dirty="0" smtClean="0"/>
          </a:p>
          <a:p>
            <a:r>
              <a:rPr lang="ru-RU" b="1" dirty="0" smtClean="0"/>
              <a:t>Самокритичность</a:t>
            </a:r>
          </a:p>
          <a:p>
            <a:endParaRPr lang="ru-RU" b="1" dirty="0" smtClean="0"/>
          </a:p>
          <a:p>
            <a:r>
              <a:rPr lang="ru-RU" b="1" dirty="0" smtClean="0"/>
              <a:t>Целеустремлённость</a:t>
            </a:r>
          </a:p>
          <a:p>
            <a:endParaRPr lang="ru-RU" b="1" dirty="0" smtClean="0"/>
          </a:p>
          <a:p>
            <a:r>
              <a:rPr lang="ru-RU" b="1" dirty="0" smtClean="0"/>
              <a:t>Исполнительность</a:t>
            </a:r>
          </a:p>
          <a:p>
            <a:endParaRPr lang="ru-RU" b="1" dirty="0" smtClean="0"/>
          </a:p>
          <a:p>
            <a:r>
              <a:rPr lang="ru-RU" b="1" dirty="0" smtClean="0"/>
              <a:t>Умение ладить с людьми</a:t>
            </a:r>
          </a:p>
          <a:p>
            <a:endParaRPr lang="ru-RU" b="1" dirty="0" smtClean="0"/>
          </a:p>
          <a:p>
            <a:r>
              <a:rPr lang="ru-RU" b="1" dirty="0" smtClean="0"/>
              <a:t>Участие</a:t>
            </a:r>
            <a:endParaRPr lang="ru-RU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2214546" y="-37576412"/>
            <a:ext cx="6715172" cy="3579043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0034" y="857232"/>
          <a:ext cx="3714776" cy="5256953"/>
        </p:xfrm>
        <a:graphic>
          <a:graphicData uri="http://schemas.openxmlformats.org/presentationml/2006/ole">
            <p:oleObj spid="_x0000_s1026" name="Acrobat Document" r:id="rId4" imgW="5668166" imgH="8019048" progId="AcroExch.Document.DC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572000" y="928670"/>
          <a:ext cx="3761434" cy="5322981"/>
        </p:xfrm>
        <a:graphic>
          <a:graphicData uri="http://schemas.openxmlformats.org/presentationml/2006/ole">
            <p:oleObj spid="_x0000_s1027" name="Acrobat Document" r:id="rId5" imgW="5667037" imgH="8019948" progId="AcroExch.Document.DC">
              <p:embed/>
            </p:oleObj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2214546" y="-37576412"/>
            <a:ext cx="6715172" cy="3579043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2" name="Picture 4" descr="https://www.uchmag.ru/upload/catalog/posob-native/_/o/_o_t-3794_/cover_image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4152900" cy="5848350"/>
          </a:xfrm>
          <a:prstGeom prst="rect">
            <a:avLst/>
          </a:prstGeom>
          <a:noFill/>
        </p:spPr>
      </p:pic>
      <p:pic>
        <p:nvPicPr>
          <p:cNvPr id="2054" name="Picture 6" descr="https://roshds8.edumsko.ru/uploads/2000/1167/section/64137/blagodarnost__ot_roditele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500042"/>
            <a:ext cx="4029075" cy="56769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785794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 вдохновляют  на идеи новые</a:t>
            </a:r>
          </a:p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задумки, да забавы разные.</a:t>
            </a:r>
          </a:p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Чтобы для детишек </a:t>
            </a:r>
          </a:p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каждый день в саду</a:t>
            </a:r>
          </a:p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Был не просто день, </a:t>
            </a:r>
          </a:p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настоящий праздник!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На прогулке</a:t>
            </a:r>
          </a:p>
          <a:p>
            <a:pPr algn="ctr">
              <a:buNone/>
            </a:pPr>
            <a:endParaRPr lang="ru-RU" b="1" i="1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5013"/>
            <a:ext cx="5000628" cy="281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571472" y="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Праздники и развлечения</a:t>
            </a:r>
            <a:endParaRPr lang="ru-RU" b="1" i="1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351694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1052" y="712725"/>
            <a:ext cx="3619472" cy="271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22" y="3643314"/>
            <a:ext cx="39052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714752"/>
            <a:ext cx="371474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481262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785794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 вдохновляют  на идеи новые</a:t>
            </a:r>
          </a:p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задумки, да забавы разные.</a:t>
            </a:r>
          </a:p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Чтобы для детишек </a:t>
            </a:r>
          </a:p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каждый день в саду</a:t>
            </a:r>
          </a:p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Был не просто день, </a:t>
            </a:r>
          </a:p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настоящий праздник!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686800" cy="5840435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Воспитатель, воспитатель- это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слёзковытиратель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Одеватель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обуватель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умыватель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иногда,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косичкозаплетатель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зимой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снегозагребатель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Одеялопоправлятель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копатель иногда.</a:t>
            </a:r>
          </a:p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Воспитатель, воспитатель- это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книжечкочитатель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Кушать вкусно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помогатель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танцеватель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иногда.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творитель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ценитель, детских тайн всегда хранитель,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В общем,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мамозаменитель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</a:t>
            </a:r>
          </a:p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любитель НАВСЕГДА!!!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43528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Желаю,  всем…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i="1" dirty="0" smtClean="0"/>
              <a:t>Кто-то когда – то сказал:</a:t>
            </a:r>
          </a:p>
          <a:p>
            <a:pPr marL="0" indent="0"/>
            <a:r>
              <a:rPr lang="ru-RU" dirty="0" smtClean="0"/>
              <a:t>Работай, как будто тебе не надо денег</a:t>
            </a:r>
          </a:p>
          <a:p>
            <a:pPr marL="0" indent="0"/>
            <a:r>
              <a:rPr lang="ru-RU" dirty="0" smtClean="0"/>
              <a:t>Люби, как будто тебе никто никогда  не причинил боль.</a:t>
            </a:r>
          </a:p>
          <a:p>
            <a:pPr marL="0" indent="0"/>
            <a:r>
              <a:rPr lang="ru-RU" dirty="0" smtClean="0"/>
              <a:t>Танцуй, как будто никто не смотрит.</a:t>
            </a:r>
          </a:p>
          <a:p>
            <a:pPr marL="0" indent="0"/>
            <a:r>
              <a:rPr lang="ru-RU" dirty="0" smtClean="0"/>
              <a:t>Пой, как будто никто не слышит.</a:t>
            </a:r>
          </a:p>
          <a:p>
            <a:pPr marL="0" indent="0"/>
            <a:r>
              <a:rPr lang="ru-RU" dirty="0" smtClean="0"/>
              <a:t>Живи, как будто на Земле рай!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58149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714356"/>
            <a:ext cx="7929618" cy="6357982"/>
          </a:xfrm>
        </p:spPr>
        <p:txBody>
          <a:bodyPr/>
          <a:lstStyle/>
          <a:p>
            <a:pPr marL="0" indent="0">
              <a:buNone/>
            </a:pPr>
            <a:r>
              <a:rPr lang="ru-RU" sz="6600" b="1" i="1" dirty="0" smtClean="0">
                <a:solidFill>
                  <a:srgbClr val="FF0000"/>
                </a:solidFill>
                <a:latin typeface="Gabriola" pitchFamily="82" charset="0"/>
              </a:rPr>
              <a:t>                ПОРТФОЛИО                                               </a:t>
            </a:r>
          </a:p>
          <a:p>
            <a:pPr marL="0" indent="0">
              <a:buNone/>
            </a:pPr>
            <a:r>
              <a:rPr lang="ru-RU" sz="3600" b="1" i="1" dirty="0" smtClean="0">
                <a:latin typeface="Gabriola" pitchFamily="82" charset="0"/>
              </a:rPr>
              <a:t>         ПРОФИССИОНАЛЬНОЙ   ДЕЯТЕЛЬНОСТИ  </a:t>
            </a:r>
          </a:p>
          <a:p>
            <a:pPr marL="0" indent="0">
              <a:buNone/>
            </a:pPr>
            <a:r>
              <a:rPr lang="ru-RU" sz="3600" b="1" i="1" dirty="0" smtClean="0">
                <a:latin typeface="Gabriola" pitchFamily="82" charset="0"/>
              </a:rPr>
              <a:t>                                    ВОСПИТАТЕЛЯ  </a:t>
            </a:r>
          </a:p>
          <a:p>
            <a:pPr marL="0" indent="0">
              <a:buNone/>
            </a:pPr>
            <a:r>
              <a:rPr lang="ru-RU" sz="3600" b="1" i="1" dirty="0" smtClean="0">
                <a:latin typeface="Gabriola" pitchFamily="82" charset="0"/>
              </a:rPr>
              <a:t>                 ВАГАБОВОЙ ЗИЯРАТ МАЛИКОВНЫ   </a:t>
            </a:r>
          </a:p>
          <a:p>
            <a:pPr marL="0" indent="0">
              <a:buNone/>
            </a:pPr>
            <a:r>
              <a:rPr lang="ru-RU" sz="3600" b="1" i="1" dirty="0" smtClean="0">
                <a:latin typeface="Gabriola" pitchFamily="82" charset="0"/>
              </a:rPr>
              <a:t>                             МКДОУ «РОМАШКА» </a:t>
            </a:r>
          </a:p>
          <a:p>
            <a:pPr marL="0" indent="0">
              <a:buNone/>
            </a:pPr>
            <a:r>
              <a:rPr lang="ru-RU" sz="3600" b="1" i="1" dirty="0" smtClean="0">
                <a:latin typeface="Gabriola" pitchFamily="82" charset="0"/>
              </a:rPr>
              <a:t>                     ХАСАВЮРТОВСКИЙ РАЙОН</a:t>
            </a:r>
          </a:p>
          <a:p>
            <a:pPr marL="0" indent="0">
              <a:buNone/>
            </a:pPr>
            <a:r>
              <a:rPr lang="ru-RU" sz="3600" b="1" i="1" dirty="0" smtClean="0">
                <a:latin typeface="Gabriola" pitchFamily="82" charset="0"/>
              </a:rPr>
              <a:t>                                        </a:t>
            </a:r>
            <a:r>
              <a:rPr lang="ru-RU" sz="3600" b="1" i="1" dirty="0" err="1" smtClean="0">
                <a:latin typeface="Gabriola" pitchFamily="82" charset="0"/>
              </a:rPr>
              <a:t>с.КОСТЕК</a:t>
            </a:r>
            <a:r>
              <a:rPr lang="ru-RU" sz="3600" b="1" i="1" dirty="0" smtClean="0">
                <a:latin typeface="Gabriola" pitchFamily="82" charset="0"/>
              </a:rPr>
              <a:t>    </a:t>
            </a:r>
            <a:endParaRPr lang="ru-RU" sz="3600" b="1" i="1" dirty="0">
              <a:latin typeface="Gabriola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5092568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2214546" y="-37576412"/>
            <a:ext cx="6715172" cy="3579043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4274" name="Picture 2" descr="https://ds04.infourok.ru/uploads/ex/0a99/0003eeb0-801f9aaa/img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167475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>
                <a:latin typeface="Cambria" pitchFamily="18" charset="0"/>
                <a:cs typeface="Calibri Light" pitchFamily="34" charset="0"/>
              </a:rPr>
              <a:t>                        МОЯ АВТОБИОГРАФИЯ</a:t>
            </a:r>
          </a:p>
          <a:p>
            <a:pPr>
              <a:buNone/>
            </a:pPr>
            <a:r>
              <a:rPr lang="ru-RU" sz="2400" i="1" dirty="0" smtClean="0">
                <a:latin typeface="Cambria" pitchFamily="18" charset="0"/>
                <a:cs typeface="Calibri Light" pitchFamily="34" charset="0"/>
              </a:rPr>
              <a:t>      Я , </a:t>
            </a:r>
            <a:r>
              <a:rPr lang="ru-RU" sz="2400" i="1" dirty="0" err="1" smtClean="0">
                <a:latin typeface="Cambria" pitchFamily="18" charset="0"/>
                <a:cs typeface="Calibri Light" pitchFamily="34" charset="0"/>
              </a:rPr>
              <a:t>Вагабова</a:t>
            </a:r>
            <a:r>
              <a:rPr lang="ru-RU" sz="2400" i="1" dirty="0" smtClean="0">
                <a:latin typeface="Cambria" pitchFamily="18" charset="0"/>
                <a:cs typeface="Calibri Light" pitchFamily="34" charset="0"/>
              </a:rPr>
              <a:t>  </a:t>
            </a:r>
            <a:r>
              <a:rPr lang="ru-RU" sz="2400" i="1" dirty="0" err="1" smtClean="0">
                <a:latin typeface="Cambria" pitchFamily="18" charset="0"/>
                <a:cs typeface="Calibri Light" pitchFamily="34" charset="0"/>
              </a:rPr>
              <a:t>Зиярат</a:t>
            </a:r>
            <a:r>
              <a:rPr lang="ru-RU" sz="2400" i="1" dirty="0" smtClean="0">
                <a:latin typeface="Cambria" pitchFamily="18" charset="0"/>
                <a:cs typeface="Calibri Light" pitchFamily="34" charset="0"/>
              </a:rPr>
              <a:t>  </a:t>
            </a:r>
            <a:r>
              <a:rPr lang="ru-RU" sz="2400" i="1" dirty="0" err="1" smtClean="0">
                <a:latin typeface="Cambria" pitchFamily="18" charset="0"/>
                <a:cs typeface="Calibri Light" pitchFamily="34" charset="0"/>
              </a:rPr>
              <a:t>Маликовна</a:t>
            </a:r>
            <a:r>
              <a:rPr lang="ru-RU" sz="2400" i="1" dirty="0" smtClean="0">
                <a:latin typeface="Cambria" pitchFamily="18" charset="0"/>
                <a:cs typeface="Calibri Light" pitchFamily="34" charset="0"/>
              </a:rPr>
              <a:t>, родилась 27 мая 1977г. В с. </a:t>
            </a:r>
            <a:r>
              <a:rPr lang="ru-RU" sz="2400" i="1" dirty="0" err="1" smtClean="0">
                <a:latin typeface="Cambria" pitchFamily="18" charset="0"/>
                <a:cs typeface="Calibri Light" pitchFamily="34" charset="0"/>
              </a:rPr>
              <a:t>Костек</a:t>
            </a:r>
            <a:r>
              <a:rPr lang="ru-RU" sz="2400" i="1" dirty="0" smtClean="0">
                <a:latin typeface="Cambria" pitchFamily="18" charset="0"/>
                <a:cs typeface="Calibri Light" pitchFamily="34" charset="0"/>
              </a:rPr>
              <a:t>  Хасавюртовского района . В 1994г окончила </a:t>
            </a:r>
            <a:r>
              <a:rPr lang="ru-RU" sz="2400" i="1" dirty="0" err="1" smtClean="0">
                <a:latin typeface="Cambria" pitchFamily="18" charset="0"/>
                <a:cs typeface="Calibri Light" pitchFamily="34" charset="0"/>
              </a:rPr>
              <a:t>Костекскую</a:t>
            </a:r>
            <a:r>
              <a:rPr lang="ru-RU" sz="2400" i="1" dirty="0" smtClean="0">
                <a:latin typeface="Cambria" pitchFamily="18" charset="0"/>
                <a:cs typeface="Calibri Light" pitchFamily="34" charset="0"/>
              </a:rPr>
              <a:t>  среднюю школу .В 2007г поступила  в Хасавюртовский  педагогический  колледж факультет  «Учительница  начальных  классов». 2011г окончила колледж по специальности  «Преподавание начальных классов». 2008г работаю воспитателем в </a:t>
            </a:r>
            <a:r>
              <a:rPr lang="ru-RU" sz="2400" i="1" dirty="0" err="1" smtClean="0">
                <a:latin typeface="Cambria" pitchFamily="18" charset="0"/>
                <a:cs typeface="Calibri Light" pitchFamily="34" charset="0"/>
              </a:rPr>
              <a:t>д</a:t>
            </a:r>
            <a:r>
              <a:rPr lang="ru-RU" sz="2400" i="1" dirty="0" smtClean="0">
                <a:latin typeface="Cambria" pitchFamily="18" charset="0"/>
                <a:cs typeface="Calibri Light" pitchFamily="34" charset="0"/>
              </a:rPr>
              <a:t>/с «Ромашка» с </a:t>
            </a:r>
            <a:r>
              <a:rPr lang="ru-RU" sz="2400" i="1" dirty="0" err="1" smtClean="0">
                <a:latin typeface="Cambria" pitchFamily="18" charset="0"/>
                <a:cs typeface="Calibri Light" pitchFamily="34" charset="0"/>
              </a:rPr>
              <a:t>Костек</a:t>
            </a:r>
            <a:r>
              <a:rPr lang="ru-RU" sz="2400" i="1" dirty="0" smtClean="0">
                <a:latin typeface="Cambria" pitchFamily="18" charset="0"/>
                <a:cs typeface="Calibri Light" pitchFamily="34" charset="0"/>
              </a:rPr>
              <a:t>.</a:t>
            </a:r>
            <a:endParaRPr lang="ru-RU" sz="2400" i="1" dirty="0">
              <a:latin typeface="Cambria" pitchFamily="18" charset="0"/>
              <a:cs typeface="Calibri Ligh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2309133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/>
          <a:lstStyle/>
          <a:p>
            <a:pPr marL="0" indent="0" algn="ctr">
              <a:buNone/>
            </a:pPr>
            <a:endParaRPr lang="ru-RU" i="1" dirty="0" smtClean="0"/>
          </a:p>
          <a:p>
            <a:pPr marL="0" indent="0" algn="ctr">
              <a:buNone/>
            </a:pP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1"/>
            <a:ext cx="8501122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                       Пояснительная записка</a:t>
            </a:r>
            <a:endParaRPr lang="ru-RU" sz="2000" dirty="0" smtClean="0"/>
          </a:p>
          <a:p>
            <a:r>
              <a:rPr lang="ru-RU" sz="1600" b="1" dirty="0" smtClean="0"/>
              <a:t>Главное назначение </a:t>
            </a:r>
            <a:r>
              <a:rPr lang="ru-RU" sz="1600" b="1" dirty="0" err="1" smtClean="0"/>
              <a:t>портфолио</a:t>
            </a:r>
            <a:r>
              <a:rPr lang="ru-RU" sz="1600" b="1" dirty="0" smtClean="0"/>
              <a:t> - набор материалов, документов и иных свидетельств достижений в профессиональной педагогической деятельности, предназначенный для определения уровня квалификации педагогического работника, его личностного профессионального роста, а также для осуществления всестороннего анализа результатов профессиональной деятельности педагогического работника.</a:t>
            </a:r>
          </a:p>
          <a:p>
            <a:r>
              <a:rPr lang="ru-RU" sz="1600" b="1" dirty="0" smtClean="0"/>
              <a:t>В своем </a:t>
            </a:r>
            <a:r>
              <a:rPr lang="ru-RU" sz="1600" b="1" dirty="0" err="1" smtClean="0"/>
              <a:t>портфолио</a:t>
            </a:r>
            <a:r>
              <a:rPr lang="ru-RU" sz="1600" b="1" dirty="0" smtClean="0"/>
              <a:t> я представляю достоверные данные о результатах своей профессиональной педагогической деятельности, подтверждаю их соответствующими документами. </a:t>
            </a:r>
          </a:p>
          <a:p>
            <a:r>
              <a:rPr lang="ru-RU" sz="1600" b="1" dirty="0" smtClean="0"/>
              <a:t>Оценка результатов повышения квалификации.</a:t>
            </a:r>
          </a:p>
          <a:p>
            <a:r>
              <a:rPr lang="ru-RU" sz="1600" b="1" dirty="0" smtClean="0"/>
              <a:t>Считаю одним из важнейших показателей роста профессионализма педагога – повышение профессионального мастерства.</a:t>
            </a:r>
          </a:p>
          <a:p>
            <a:r>
              <a:rPr lang="ru-RU" sz="1600" b="1" dirty="0" smtClean="0"/>
              <a:t>Процент успешного освоения воспитанниками образовательных программ.</a:t>
            </a:r>
          </a:p>
          <a:p>
            <a:r>
              <a:rPr lang="ru-RU" sz="1600" b="1" dirty="0" smtClean="0"/>
              <a:t>Индивидуальная, коллективная и подгрупповая формы диагностики, как необходимый структурный компонент и средство оптимизации коррекционно-педагогического процесса, позволяют мне определить эффективность коррекционно-развивающего воздействия.</a:t>
            </a:r>
          </a:p>
          <a:p>
            <a:r>
              <a:rPr lang="ru-RU" sz="1600" b="1" dirty="0" smtClean="0"/>
              <a:t>Сохранение здоровья детей в процессе воспитания и обучения является одной из приоритетных задач, стоящих перед педагогами нашего дошкольного учреждения. В образовательных программах нашего дошкольного учреждения имеются разделы, посвященные изучению организма человека, обеспечению безопасности его жизнедеятельности. Не исключая этих подходов, мы считаем, что главное - помочь малышам выработать собственные жизненные ориентиры в выборе здорового образа жизни, научить оценивать свои физические возможности, видеть перспективы их развития, осознать ответственность за свое здоровье.</a:t>
            </a:r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38431737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4471990" cy="5309212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 smtClean="0">
                <a:latin typeface="Bahnschrift SemiLight Condensed" pitchFamily="34" charset="0"/>
                <a:cs typeface="MV Boli" pitchFamily="2" charset="0"/>
              </a:rPr>
              <a:t>  </a:t>
            </a:r>
            <a:r>
              <a:rPr lang="ru-RU" sz="4800" b="1" dirty="0" smtClean="0">
                <a:latin typeface="Gabriola" pitchFamily="82" charset="0"/>
                <a:cs typeface="MV Boli" pitchFamily="2" charset="0"/>
              </a:rPr>
              <a:t>   МОЙ ДЕВИЗ         </a:t>
            </a:r>
          </a:p>
          <a:p>
            <a:pPr marL="0" indent="0">
              <a:buNone/>
            </a:pPr>
            <a:r>
              <a:rPr lang="ru-RU" sz="2800" b="1" dirty="0" smtClean="0">
                <a:latin typeface="Gabriola" pitchFamily="82" charset="0"/>
                <a:cs typeface="MV Boli" pitchFamily="2" charset="0"/>
              </a:rPr>
              <a:t>        </a:t>
            </a:r>
            <a:r>
              <a:rPr lang="ru-RU" b="1" dirty="0" smtClean="0">
                <a:latin typeface="Gabriola" pitchFamily="82" charset="0"/>
                <a:cs typeface="MV Boli" pitchFamily="2" charset="0"/>
              </a:rPr>
              <a:t>На свете есть много различных профессий                       </a:t>
            </a:r>
          </a:p>
          <a:p>
            <a:pPr marL="0" indent="0">
              <a:buNone/>
            </a:pPr>
            <a:r>
              <a:rPr lang="ru-RU" b="1" dirty="0" smtClean="0">
                <a:latin typeface="Gabriola" pitchFamily="82" charset="0"/>
                <a:cs typeface="MV Boli" pitchFamily="2" charset="0"/>
              </a:rPr>
              <a:t>  И в каждой есть прелесть своя                                      </a:t>
            </a:r>
          </a:p>
          <a:p>
            <a:pPr marL="0" indent="0">
              <a:buNone/>
            </a:pPr>
            <a:r>
              <a:rPr lang="ru-RU" b="1" dirty="0" smtClean="0">
                <a:latin typeface="Gabriola" pitchFamily="82" charset="0"/>
                <a:cs typeface="MV Boli" pitchFamily="2" charset="0"/>
              </a:rPr>
              <a:t> Но нет благородней нужней и чудесной                                      </a:t>
            </a:r>
          </a:p>
          <a:p>
            <a:pPr marL="0" indent="0">
              <a:buNone/>
            </a:pPr>
            <a:r>
              <a:rPr lang="ru-RU" b="1" dirty="0" smtClean="0">
                <a:latin typeface="Gabriola" pitchFamily="82" charset="0"/>
                <a:cs typeface="MV Boli" pitchFamily="2" charset="0"/>
              </a:rPr>
              <a:t>        Чем та кем работаю </a:t>
            </a:r>
            <a:r>
              <a:rPr lang="ru-RU" dirty="0" smtClean="0">
                <a:latin typeface="Gabriola" pitchFamily="82" charset="0"/>
                <a:cs typeface="MV Boli" pitchFamily="2" charset="0"/>
              </a:rPr>
              <a:t>я!</a:t>
            </a:r>
            <a:endParaRPr lang="ru-RU" dirty="0">
              <a:latin typeface="Gabriola" pitchFamily="82" charset="0"/>
              <a:cs typeface="MV Boli" pitchFamily="2" charset="0"/>
            </a:endParaRPr>
          </a:p>
        </p:txBody>
      </p:sp>
      <p:pic>
        <p:nvPicPr>
          <p:cNvPr id="18434" name="Picture 2" descr="https://multiurok.ru/img/355327/image_5b2fc2e86ff1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58" y="2071678"/>
            <a:ext cx="4214842" cy="455231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5092568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72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abriola" pitchFamily="82" charset="0"/>
              </a:rPr>
              <a:t>Педагогическое кредо</a:t>
            </a:r>
            <a:endParaRPr lang="ru-RU" sz="7200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1"/>
            <a:ext cx="4357718" cy="240030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«Твори добро на всей Земле!</a:t>
            </a:r>
          </a:p>
          <a:p>
            <a:pPr algn="ctr">
              <a:buNone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Твори добро другим во благо</a:t>
            </a:r>
          </a:p>
          <a:p>
            <a:pPr algn="ctr">
              <a:buNone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Не за красивое «спасибо»,</a:t>
            </a:r>
          </a:p>
          <a:p>
            <a:pPr algn="ctr">
              <a:buNone/>
            </a:pP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Услышавшего тебя рядом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».</a:t>
            </a:r>
            <a:endParaRPr lang="ru-RU" b="1" dirty="0">
              <a:solidFill>
                <a:srgbClr val="6600FF"/>
              </a:solidFill>
              <a:latin typeface="Gabriola" pitchFamily="82" charset="0"/>
            </a:endParaRPr>
          </a:p>
        </p:txBody>
      </p:sp>
      <p:pic>
        <p:nvPicPr>
          <p:cNvPr id="17410" name="Picture 2" descr="ÐÐµÑÐ¸ Ð½Ð° Ð·Ð°Ð½ÑÑÐ¸ÑÑ Ð² Ð´ÐµÑÑÐºÐ¾Ð¼ ÑÐ°Ð´Ñ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071678"/>
            <a:ext cx="4534347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472518" cy="6126163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                   </a:t>
            </a:r>
            <a:r>
              <a:rPr lang="ru-RU" sz="1800" b="1" dirty="0" smtClean="0"/>
              <a:t>               РЕСПУБЛИКА ДАГЕСТАН ХАСАВЮРТОВСКИЙ РАЙОН </a:t>
            </a:r>
            <a:r>
              <a:rPr lang="en-US" sz="1800" b="1" dirty="0" smtClean="0"/>
              <a:t>                      </a:t>
            </a:r>
            <a:r>
              <a:rPr lang="ru-RU" sz="1800" b="1" dirty="0" smtClean="0"/>
              <a:t>       </a:t>
            </a:r>
          </a:p>
          <a:p>
            <a:pPr>
              <a:buNone/>
            </a:pPr>
            <a:r>
              <a:rPr lang="ru-RU" sz="1800" b="1" dirty="0" smtClean="0"/>
              <a:t>                   МУНИЦИПАЛЬНОЕ КАЗЕННОЕ ДОШКОЛЬНОЕ</a:t>
            </a:r>
            <a:r>
              <a:rPr lang="en-US" sz="1800" b="1" dirty="0" smtClean="0"/>
              <a:t> </a:t>
            </a:r>
            <a:r>
              <a:rPr lang="ru-RU" sz="1800" b="1" dirty="0" smtClean="0"/>
              <a:t>ОБРАЗОВАТЕЛЬНОЕ</a:t>
            </a:r>
          </a:p>
          <a:p>
            <a:pPr>
              <a:buNone/>
            </a:pPr>
            <a:r>
              <a:rPr lang="ru-RU" sz="1800" b="1" dirty="0" smtClean="0"/>
              <a:t>                                                 УЧРЕЖДЕНИЕ «РОМАШКА» </a:t>
            </a:r>
            <a:r>
              <a:rPr lang="ru-RU" sz="1800" b="1" dirty="0" err="1" smtClean="0"/>
              <a:t>с.КОСТЕК</a:t>
            </a:r>
            <a:r>
              <a:rPr lang="en-US" sz="1800" b="1" dirty="0" smtClean="0"/>
              <a:t>                   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 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                      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dag-romashka.tvoesadik.ru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            ПОРТФОЛИО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С ОСУЩЕСТВЛЕНИЕМ ДЕЯТЕЛЬНОСТИ ПО РЕЧЕВОМУ РАЗВИТИЮ ДЕТЕЙ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avatars.mds.yandex.net/get-pdb/34158/5d43b8e9-1e88-45fa-9613-35507ba4d7c0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85992"/>
            <a:ext cx="7072362" cy="40164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2214546" y="-37576412"/>
            <a:ext cx="6715172" cy="3579043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s://fs00.infourok.ru/images/doc/310/310042/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21644" cy="5760640"/>
          </a:xfrm>
        </p:spPr>
        <p:txBody>
          <a:bodyPr/>
          <a:lstStyle/>
          <a:p>
            <a:pPr marL="0" indent="457200" algn="ctr">
              <a:buNone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9458" name="Picture 2" descr="https://avatars.mds.yandex.net/get-pdb/1630242/82dd2bf8-5c1f-4c29-9490-d3695e6089db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74"/>
            <a:ext cx="9144064" cy="6853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03808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7|0.8|0.9|2|0.1|0.8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1.4|1.3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"/>
</p:tagLst>
</file>

<file path=ppt/theme/theme1.xml><?xml version="1.0" encoding="utf-8"?>
<a:theme xmlns:a="http://schemas.openxmlformats.org/drawingml/2006/main" name="TS030005343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685038-218E-4BF6-813F-C288E5D9DA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TS030005343</Template>
  <TotalTime>4070</TotalTime>
  <Words>336</Words>
  <Application>Microsoft Office PowerPoint</Application>
  <PresentationFormat>Экран (4:3)</PresentationFormat>
  <Paragraphs>191</Paragraphs>
  <Slides>20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TS030005343</vt:lpstr>
      <vt:lpstr>Acrobat Document</vt:lpstr>
      <vt:lpstr>Слайд 1</vt:lpstr>
      <vt:lpstr>Слайд 2</vt:lpstr>
      <vt:lpstr>Слайд 3</vt:lpstr>
      <vt:lpstr>Слайд 4</vt:lpstr>
      <vt:lpstr>Слайд 5</vt:lpstr>
      <vt:lpstr>Педагогическое кредо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SamLab.ws</dc:creator>
  <cp:lastModifiedBy>LENOVO</cp:lastModifiedBy>
  <cp:revision>90</cp:revision>
  <dcterms:created xsi:type="dcterms:W3CDTF">2011-06-26T09:20:27Z</dcterms:created>
  <dcterms:modified xsi:type="dcterms:W3CDTF">2019-03-25T17:18:10Z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TC030005343</vt:lpwstr>
  </property>
</Properties>
</file>